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8" r:id="rId5"/>
    <p:sldId id="257" r:id="rId6"/>
    <p:sldId id="259" r:id="rId7"/>
    <p:sldId id="295" r:id="rId8"/>
    <p:sldId id="260" r:id="rId9"/>
    <p:sldId id="262" r:id="rId10"/>
    <p:sldId id="261" r:id="rId11"/>
    <p:sldId id="277" r:id="rId12"/>
    <p:sldId id="265" r:id="rId13"/>
    <p:sldId id="289" r:id="rId14"/>
    <p:sldId id="274" r:id="rId15"/>
    <p:sldId id="267" r:id="rId16"/>
    <p:sldId id="284" r:id="rId17"/>
    <p:sldId id="264" r:id="rId18"/>
    <p:sldId id="286" r:id="rId19"/>
    <p:sldId id="271" r:id="rId20"/>
    <p:sldId id="296" r:id="rId21"/>
    <p:sldId id="297" r:id="rId22"/>
    <p:sldId id="298" r:id="rId23"/>
    <p:sldId id="299" r:id="rId24"/>
    <p:sldId id="300" r:id="rId25"/>
    <p:sldId id="301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26D9A"/>
    <a:srgbClr val="76B1D1"/>
    <a:srgbClr val="F3C04A"/>
    <a:srgbClr val="A0C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6" d="100"/>
          <a:sy n="86" d="100"/>
        </p:scale>
        <p:origin x="-810" y="-9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7649-87BE-48A6-AB38-3A28AD0FAB86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6650-FA3D-4205-A4D4-AA0375A17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115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2-03-04T06:49:17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14604 8446,'0'19,"0"-1,0 1,0 18,0 0,0-18,0 18,-19-37,19 19,0-1,0 1,0-1,0 1,0 0,0-1,0 1</inkml:trace>
  <inkml:trace contextRef="#ctx0" brushRef="#br0" timeOffset="1977.178">14492 8613,'0'19,"0"0,19-19,-19 18,0 1,0-1,18-18,-18 19,0 0,19-1,-19 1,0-1,0 1,19-19,-19 19,0-1,0-36,18 18,-18-19,19 19,-19-19,0 1,0-1,18-18,1 18,-19 1,19-19,-1 37,-18-19,0 0,0 1,0-1,19 19,-19 19,0-1</inkml:trace>
  <inkml:trace contextRef="#ctx0" brushRef="#br0" timeOffset="3872.0181">13488 8483,'18'0,"-18"19,0-1,0 1,0 0,0 18,0-19,0 20,0-1,19 0,-19 0,0-18,0-1,0 1,0 37,0-19,0-18,0-1,0 19,0-18,0 0</inkml:trace>
  <inkml:trace contextRef="#ctx0" brushRef="#br0" timeOffset="5295.905">13413 8948,'0'19,"19"-19,-19 18,0 1,0 0,18-1,1-18,-19 19,19 0,-19-1,0 1,0-1,18-18,1 38,-19-20,18 1,-18-1,19-18,-19 19,0-38,0 1,19-19,-1-1,1 1,-1 0,1 0,18-1,-18 1,-19 19,18-1,-18 0</inkml:trace>
  <inkml:trace contextRef="#ctx0" brushRef="#br0" timeOffset="19815.8273">9339 11032,'19'0,"-1"0,1 0,-1 0,20 0,-1 0,0 0,37 0,-18 0,0 0,0 0,-19 0,0 0,0 0,1 0,-20 0,19 0,-18 0,0 0,-1 0,1 0,0 0,18 0,0 18,0-18,19 0,-37 0,18 0,0 0,0 0,-18 19,-1-19,1 19,0-19,-1 0,1 18,-1-18,1 0,0 0,-1 0,19 0,-18 0,18 0,19 0,-19 0,19 0,-19-18,-18 18,-1 0,1 0,0 0,-1 0,1 0,18 0,-18 0,18 0,-19 0,1 0,0 0,-1 0,20 0,-1 0,-19 0,20 0,-1 0,0 0,0 0,-18 0,-1 0,1 0,18 0,-18 0,-1 0,20 0,-20 0,1 0,-1-19,1 19,0-19,-1 19,1 0,-1 0,1 0,0 0,-1 19,1-19,18 0,-18 0,18 0,-19 0,20 0,-1 0,-19 0,1 0,0-19,-1 19,1 0,-1 0,20 0,-1 0,-19 0,20 0,-20 0,20 0,-20 0,1 0,-1 0,1 0,0 0,-1 0,19 0,1 0,17-18,-36 18,0-19,-1 19,-18-18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2-03-04T06:55:59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 4428,'0'18,"0"1,0 18,0-18,0 36,0-17,0-1,0 19,0-19,0 19,0 0,0-19,0 19,0-1,0 1,0 0,0-19,0 19,0 0,0 0,0-19,0-19,0 1,0 18,0-18,0-38</inkml:trace>
  <inkml:trace contextRef="#ctx0" brushRef="#br0" timeOffset="1023.4735">1209 4818,'19'0,"-1"0,1 0,0 0,18 0,19 0,-19 0,56-18,-37 18,-19 0,19 0,-38 0,1 0,0 0</inkml:trace>
  <inkml:trace contextRef="#ctx0" brushRef="#br0" timeOffset="2702.1445">2028 4818,'-37'0,"-1"0,1 0,0 0,0 0,18 0,-18 0,18 0,1 0,18 19,-19 0,1-19,-1 37,0-37,1 18,18 20,0-20,-19 1,19-1,0 1,0 0,0-1,0 1,0-1,0 1,0 0,0-1,0 19,0-18,0 0,0-1,0 19,0-18,0 0,0-1,0 1,19-1,-19 1,18 0,-18-1,19 1,-19-1,19 1,-1-19,19 19,-18-19,18 0,-18 0,18 0,-18 18,-1 1,-18-38,0 1,0-1,0 0,0 1,0-1,0 1,0-20,0 20,0-1,0 1,0-1,0 0,0 1,0-1,0 1,0-1,0 0,19 19,-19-18,0-1,18 19,-18 19</inkml:trace>
  <inkml:trace contextRef="#ctx0" brushRef="#br0" timeOffset="3783.648">1935 4762,'0'38,"0"-20,0 1,0 0,0-1,0 1,0-1,0 1,0 18,0-18,0-1,0 1,0 0,0-1,0 1,0-1,0 1,0 0,0-1,0 1,0-38</inkml:trace>
  <inkml:trace contextRef="#ctx0" brushRef="#br0" timeOffset="4719.6814">2139 4893,'0'18,"0"1,0 0,0-1,19 19,-19 1,0 17,0 1,0 0,0 0,-19 0,19 18,0 0,-18-18,-1 0,1 0,18 0,0-1,0-17,0 18,0-19,0 0,0 0,0-18,0-1,0 1,0 0,0-1,0 1,-19-19,0 0,1-19,18 1,0-1,0-18</inkml:trace>
  <inkml:trace contextRef="#ctx0" brushRef="#br0" timeOffset="6617.2096">2177 4911,'0'-18,"0"-1,18 19,1 0,-1 0,1 0,0 0,-1 0,1 0,-1 19,-18-1,0 1,19-19,0 0,-1 0,-18 19,0-1,19-18,-19 19,18-19,-18 18,19-18,-19 19,0 0,0-1,0 1,0-1,0 20,19-20,-19 1,0-1,0 1,0 0,0-1,-19 1,0-1,1-18,18 19,-19-19,1 19,-1-1,0-18,1 19,-1-19,1 0,18 18,-19-18,0 0,1 0,-1 0,1 0,36 0,1 0,-1 0,1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DDF7-921D-4AC8-B946-4DD615DDC886}" type="datetimeFigureOut">
              <a:rPr lang="ko-KR" altLang="en-US" smtClean="0"/>
              <a:t>2022-03-04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42B24-5628-4EE2-A5C0-B4E095A448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4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82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42B24-5628-4EE2-A5C0-B4E095A4480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66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120A1E39-4EAE-4670-B341-E876511388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03515"/>
            <a:ext cx="9143999" cy="207553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="" xmlns:a16="http://schemas.microsoft.com/office/drawing/2014/main" id="{3DAC9DBF-2FD4-4775-8F53-02C2F29C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870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20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9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539550"/>
            <a:ext cx="3528392" cy="406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43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9138113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7152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889704" y="1491630"/>
            <a:ext cx="1390030" cy="1984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9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260000" anchor="ctr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39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042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042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042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9564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619228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171934"/>
            <a:ext cx="1944000" cy="1043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494" y="2862166"/>
            <a:ext cx="1944000" cy="1224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656494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56494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71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38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2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128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KBM-정애\014-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04" y="1203598"/>
            <a:ext cx="2497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1812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41834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331856" y="1311088"/>
            <a:ext cx="1448000" cy="22120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330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24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0" y="480632"/>
            <a:ext cx="7491269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l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" y="138831"/>
            <a:ext cx="608548" cy="683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2" y="254822"/>
            <a:ext cx="124097" cy="76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5" y="796855"/>
            <a:ext cx="391599" cy="439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188290"/>
            <a:ext cx="272304" cy="305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3" y="129889"/>
            <a:ext cx="155444" cy="96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" y="894656"/>
            <a:ext cx="124097" cy="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52" y="483518"/>
            <a:ext cx="2049645" cy="25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899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42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15058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bizdesign.tv\000-PPT FOR KMONG\PSD\13-05-14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7" y="646773"/>
            <a:ext cx="3420164" cy="29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9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 hasCustomPrompt="1"/>
          </p:nvPr>
        </p:nvSpPr>
        <p:spPr>
          <a:xfrm>
            <a:off x="3671392" y="2181756"/>
            <a:ext cx="5472608" cy="542078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9315AC1-362C-42C8-AC5D-93231CD54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1392" y="2734184"/>
            <a:ext cx="5472608" cy="197606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10921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25735"/>
            <a:ext cx="7596336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7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710172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36776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63380" y="1189414"/>
            <a:ext cx="1728192" cy="195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5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25800" y="1183642"/>
            <a:ext cx="31464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0078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2892706"/>
            <a:ext cx="457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8305" y="1200090"/>
            <a:ext cx="1416959" cy="1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156888" y="2892706"/>
            <a:ext cx="1416959" cy="1692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7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77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65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4" r:id="rId11"/>
    <p:sldLayoutId id="2147483666" r:id="rId12"/>
    <p:sldLayoutId id="2147483657" r:id="rId13"/>
    <p:sldLayoutId id="2147483676" r:id="rId14"/>
    <p:sldLayoutId id="2147483678" r:id="rId15"/>
    <p:sldLayoutId id="2147483679" r:id="rId16"/>
    <p:sldLayoutId id="214748368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359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8520" y="3939902"/>
            <a:ext cx="9143998" cy="54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mtClean="0">
                <a:solidFill>
                  <a:srgbClr val="002060"/>
                </a:solidFill>
                <a:ea typeface="맑은 고딕" pitchFamily="50" charset="-127"/>
              </a:rPr>
              <a:t>CHÀO MỪNG CÁC EM</a:t>
            </a:r>
            <a:br>
              <a:rPr lang="en-US" altLang="ko-KR" smtClean="0">
                <a:solidFill>
                  <a:srgbClr val="002060"/>
                </a:solidFill>
                <a:ea typeface="맑은 고딕" pitchFamily="50" charset="-127"/>
              </a:rPr>
            </a:br>
            <a:r>
              <a:rPr lang="en-US" altLang="ko-KR" smtClean="0">
                <a:solidFill>
                  <a:srgbClr val="002060"/>
                </a:solidFill>
                <a:ea typeface="맑은 고딕" pitchFamily="50" charset="-127"/>
              </a:rPr>
              <a:t>ĐẾN VỚI BÀI HỌC HÔM NAY!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6530"/>
          </a:xfrm>
        </p:spPr>
        <p:txBody>
          <a:bodyPr/>
          <a:lstStyle/>
          <a:p>
            <a:r>
              <a:rPr lang="en-US" altLang="ko-KR" sz="3200" smtClean="0">
                <a:solidFill>
                  <a:srgbClr val="7030A0"/>
                </a:solidFill>
              </a:rPr>
              <a:t>2. Tìm hiểu về định dạng trang 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58132" y="4963500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30"/>
          <p:cNvSpPr/>
          <p:nvPr/>
        </p:nvSpPr>
        <p:spPr>
          <a:xfrm>
            <a:off x="3898857" y="4963500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31"/>
          <p:cNvSpPr/>
          <p:nvPr/>
        </p:nvSpPr>
        <p:spPr>
          <a:xfrm>
            <a:off x="5339582" y="4963500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32"/>
          <p:cNvSpPr/>
          <p:nvPr/>
        </p:nvSpPr>
        <p:spPr>
          <a:xfrm>
            <a:off x="6780307" y="4963500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635557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3718132" y="4955887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76282" y="4879011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38"/>
          <p:cNvSpPr/>
          <p:nvPr/>
        </p:nvSpPr>
        <p:spPr>
          <a:xfrm>
            <a:off x="5158857" y="4961586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17007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40"/>
          <p:cNvSpPr/>
          <p:nvPr/>
        </p:nvSpPr>
        <p:spPr>
          <a:xfrm>
            <a:off x="6599582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973785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44"/>
          <p:cNvSpPr/>
          <p:nvPr/>
        </p:nvSpPr>
        <p:spPr>
          <a:xfrm>
            <a:off x="8056360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Oval Callout 45"/>
          <p:cNvSpPr/>
          <p:nvPr/>
        </p:nvSpPr>
        <p:spPr>
          <a:xfrm>
            <a:off x="2621354" y="1062901"/>
            <a:ext cx="4338228" cy="2592288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/>
              <a:t>Từ phân tích ví dụ trên, em hãy cho biết định dạng trang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là gì? Các thuộc tính định 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dạng trang thường dùng?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68606" y="774869"/>
            <a:ext cx="7951553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/>
              <a:t>Định dạng trang là công cụ chủ yếu của trình bày trang văn bản.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3372" y="1485713"/>
            <a:ext cx="7960413" cy="5819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/>
              <a:t>Các thuộc tính của định dạng trang: </a:t>
            </a:r>
            <a:r>
              <a:rPr lang="en-US" i="1"/>
              <a:t>lề trên, lề </a:t>
            </a:r>
            <a:r>
              <a:rPr lang="en-US" i="1" smtClean="0"/>
              <a:t>dưới</a:t>
            </a:r>
            <a:r>
              <a:rPr lang="en-US" i="1"/>
              <a:t>, lề trái và lề </a:t>
            </a:r>
            <a:r>
              <a:rPr lang="en-US" i="1" smtClean="0"/>
              <a:t>phải</a:t>
            </a:r>
            <a:r>
              <a:rPr lang="en-US" i="1"/>
              <a:t>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68606" y="2193102"/>
            <a:ext cx="7945179" cy="9013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smtClean="0"/>
              <a:t>Lưu ý</a:t>
            </a:r>
            <a:r>
              <a:rPr lang="en-US" b="1" smtClean="0"/>
              <a:t>: </a:t>
            </a:r>
            <a:r>
              <a:rPr lang="en-US"/>
              <a:t>Muốn căn lề nhanh: Trong dải lệnh Page Layout, chọn </a:t>
            </a:r>
            <a:r>
              <a:rPr lang="en-US" smtClean="0"/>
              <a:t>mẫu </a:t>
            </a:r>
            <a:r>
              <a:rPr lang="en-US"/>
              <a:t>lề có sẵn từ lệnh căn lề.</a:t>
            </a:r>
            <a:endParaRPr lang="en-US" i="1"/>
          </a:p>
        </p:txBody>
      </p:sp>
      <p:sp>
        <p:nvSpPr>
          <p:cNvPr id="49" name="Rectangle 48"/>
          <p:cNvSpPr/>
          <p:nvPr/>
        </p:nvSpPr>
        <p:spPr>
          <a:xfrm>
            <a:off x="1017407" y="496350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2194832" y="4867613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2277407" y="4950188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54832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52"/>
          <p:cNvSpPr/>
          <p:nvPr/>
        </p:nvSpPr>
        <p:spPr>
          <a:xfrm>
            <a:off x="837407" y="4955887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46" y="3146851"/>
            <a:ext cx="5934750" cy="19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 animBg="1"/>
      <p:bldP spid="46" grpId="1" animBg="1"/>
      <p:bldP spid="4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79512" y="195486"/>
            <a:ext cx="0" cy="46085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64488" y="195486"/>
            <a:ext cx="0" cy="4752528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9512" y="4948014"/>
            <a:ext cx="8784976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-121770" y="123478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smtClean="0">
                <a:solidFill>
                  <a:srgbClr val="7030A0"/>
                </a:solidFill>
              </a:rPr>
              <a:t>2. Tìm hiểu về định dạng trang </a:t>
            </a:r>
            <a:endParaRPr lang="ko-KR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88094"/>
            <a:ext cx="6285796" cy="2059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4" y="597128"/>
            <a:ext cx="7335406" cy="24288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6954" y="1294477"/>
            <a:ext cx="7767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B1</a:t>
            </a:r>
            <a:r>
              <a:rPr lang="en-US" sz="2000">
                <a:solidFill>
                  <a:srgbClr val="002060"/>
                </a:solidFill>
              </a:rPr>
              <a:t>: Đặt con trỏ chuột vào vị trí bất kì trong văn bản.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B2</a:t>
            </a:r>
            <a:r>
              <a:rPr lang="en-US" sz="2000">
                <a:solidFill>
                  <a:srgbClr val="002060"/>
                </a:solidFill>
              </a:rPr>
              <a:t>: Nháy chuột vào dải lệnh </a:t>
            </a:r>
            <a:r>
              <a:rPr lang="en-US" sz="2000" b="1">
                <a:solidFill>
                  <a:srgbClr val="002060"/>
                </a:solidFill>
              </a:rPr>
              <a:t>Page Layout</a:t>
            </a:r>
            <a:endParaRPr lang="en-US" sz="2000">
              <a:solidFill>
                <a:srgbClr val="00206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</a:rPr>
              <a:t>B3</a:t>
            </a:r>
            <a:r>
              <a:rPr lang="en-US" sz="2000">
                <a:solidFill>
                  <a:srgbClr val="002060"/>
                </a:solidFill>
              </a:rPr>
              <a:t>: Trong nhóm lệnh </a:t>
            </a:r>
            <a:r>
              <a:rPr lang="en-US" sz="2000" b="1">
                <a:solidFill>
                  <a:srgbClr val="002060"/>
                </a:solidFill>
              </a:rPr>
              <a:t>Page  setup</a:t>
            </a:r>
            <a:r>
              <a:rPr lang="en-US" sz="2000">
                <a:solidFill>
                  <a:srgbClr val="002060"/>
                </a:solidFill>
              </a:rPr>
              <a:t>, nháy chuột vào </a:t>
            </a:r>
            <a:r>
              <a:rPr lang="en-US" sz="2000" b="1">
                <a:solidFill>
                  <a:srgbClr val="002060"/>
                </a:solidFill>
              </a:rPr>
              <a:t>Margins</a:t>
            </a:r>
            <a:r>
              <a:rPr lang="en-US" sz="2000">
                <a:solidFill>
                  <a:srgbClr val="002060"/>
                </a:solidFill>
              </a:rPr>
              <a:t>  và chọn mẫu lề phù hợp.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55576" y="900008"/>
            <a:ext cx="2232248" cy="5196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Cách thực hiện: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8091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5" b="21495"/>
          <a:stretch>
            <a:fillRect/>
          </a:stretch>
        </p:blipFill>
        <p:spPr>
          <a:xfrm>
            <a:off x="-1" y="0"/>
            <a:ext cx="9138113" cy="3435846"/>
          </a:xfr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-30990" y="3723878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rgbClr val="7030A0"/>
                </a:solidFill>
              </a:rPr>
              <a:t>3. In văn bản</a:t>
            </a:r>
            <a:endParaRPr lang="ko-KR" altLang="en-US" sz="3200" b="1" dirty="0">
              <a:solidFill>
                <a:srgbClr val="7030A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212726" y="4413417"/>
            <a:ext cx="1731650" cy="2133630"/>
            <a:chOff x="1" y="1321321"/>
            <a:chExt cx="2051719" cy="2469467"/>
          </a:xfrm>
        </p:grpSpPr>
        <p:sp>
          <p:nvSpPr>
            <p:cNvPr id="25" name="Rectangle 24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2539037" y="4424748"/>
            <a:ext cx="1731650" cy="2133630"/>
            <a:chOff x="1" y="1321321"/>
            <a:chExt cx="2051719" cy="2469467"/>
          </a:xfrm>
        </p:grpSpPr>
        <p:sp>
          <p:nvSpPr>
            <p:cNvPr id="30" name="Rectangle 2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 rot="5400000">
            <a:off x="4856709" y="4452206"/>
            <a:ext cx="1731650" cy="2133630"/>
            <a:chOff x="1" y="1321321"/>
            <a:chExt cx="2051719" cy="2469467"/>
          </a:xfrm>
        </p:grpSpPr>
        <p:sp>
          <p:nvSpPr>
            <p:cNvPr id="37" name="Rectangle 36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7211360" y="4424748"/>
            <a:ext cx="1731650" cy="2133630"/>
            <a:chOff x="1" y="1321321"/>
            <a:chExt cx="2051719" cy="2469467"/>
          </a:xfrm>
        </p:grpSpPr>
        <p:sp>
          <p:nvSpPr>
            <p:cNvPr id="42" name="Rectangle 41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90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7"/>
            <a:ext cx="4968552" cy="4928883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29" idx="2"/>
          </p:cNvCxnSpPr>
          <p:nvPr/>
        </p:nvCxnSpPr>
        <p:spPr>
          <a:xfrm flipH="1">
            <a:off x="2483769" y="411509"/>
            <a:ext cx="2654212" cy="1440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37981" y="123477"/>
            <a:ext cx="3754498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B1. Ra lệnh in</a:t>
            </a:r>
            <a:endParaRPr lang="en-US" sz="2000"/>
          </a:p>
        </p:txBody>
      </p:sp>
      <p:cxnSp>
        <p:nvCxnSpPr>
          <p:cNvPr id="30" name="Straight Arrow Connector 29"/>
          <p:cNvCxnSpPr>
            <a:stCxn id="31" idx="2"/>
          </p:cNvCxnSpPr>
          <p:nvPr/>
        </p:nvCxnSpPr>
        <p:spPr>
          <a:xfrm flipH="1" flipV="1">
            <a:off x="3635897" y="771550"/>
            <a:ext cx="153799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73889" y="843558"/>
            <a:ext cx="3718590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B2. Chọn số bản in</a:t>
            </a:r>
            <a:endParaRPr lang="en-US" sz="2000"/>
          </a:p>
        </p:txBody>
      </p:sp>
      <p:cxnSp>
        <p:nvCxnSpPr>
          <p:cNvPr id="35" name="Straight Arrow Connector 34"/>
          <p:cNvCxnSpPr>
            <a:stCxn id="36" idx="2"/>
          </p:cNvCxnSpPr>
          <p:nvPr/>
        </p:nvCxnSpPr>
        <p:spPr>
          <a:xfrm flipH="1">
            <a:off x="4716018" y="1784102"/>
            <a:ext cx="6072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323238" y="1496070"/>
            <a:ext cx="3569241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B3. Chọn tên máy in</a:t>
            </a:r>
            <a:endParaRPr lang="en-US" sz="2000"/>
          </a:p>
        </p:txBody>
      </p:sp>
      <p:cxnSp>
        <p:nvCxnSpPr>
          <p:cNvPr id="41" name="Straight Arrow Connector 40"/>
          <p:cNvCxnSpPr>
            <a:stCxn id="42" idx="2"/>
          </p:cNvCxnSpPr>
          <p:nvPr/>
        </p:nvCxnSpPr>
        <p:spPr>
          <a:xfrm flipH="1">
            <a:off x="4716017" y="3147814"/>
            <a:ext cx="60722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23237" y="2859782"/>
            <a:ext cx="3569241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B4. Chọn phạm vi in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88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7"/>
          <p:cNvSpPr/>
          <p:nvPr/>
        </p:nvSpPr>
        <p:spPr>
          <a:xfrm>
            <a:off x="3655805" y="2530229"/>
            <a:ext cx="380056" cy="6577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212978" y="1446086"/>
            <a:ext cx="619057" cy="6190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212978" y="2213581"/>
            <a:ext cx="619057" cy="6190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180120" y="3046934"/>
            <a:ext cx="619057" cy="6190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197753" y="3967026"/>
            <a:ext cx="619057" cy="6190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06712" y="1578698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712" y="2343609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3854" y="3174378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487" y="4091888"/>
            <a:ext cx="4490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-396552" y="51470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rgbClr val="7030A0"/>
                </a:solidFill>
              </a:rPr>
              <a:t>3. In văn bản</a:t>
            </a:r>
            <a:endParaRPr lang="ko-KR" alt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234" y="825317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Các </a:t>
            </a:r>
            <a:r>
              <a:rPr lang="en-US" sz="2400" b="1">
                <a:solidFill>
                  <a:srgbClr val="002060"/>
                </a:solidFill>
              </a:rPr>
              <a:t>bước thực hiện in ấn: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809" y="1478615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Chọn </a:t>
            </a:r>
            <a:r>
              <a:rPr lang="en-US" sz="2000" i="1">
                <a:solidFill>
                  <a:srgbClr val="002060"/>
                </a:solidFill>
              </a:rPr>
              <a:t>lệnh </a:t>
            </a:r>
            <a:r>
              <a:rPr lang="en-US" sz="2000" b="1" i="1">
                <a:solidFill>
                  <a:srgbClr val="002060"/>
                </a:solidFill>
              </a:rPr>
              <a:t>File</a:t>
            </a:r>
            <a:r>
              <a:rPr lang="en-US" sz="2000" i="1">
                <a:solidFill>
                  <a:srgbClr val="002060"/>
                </a:solidFill>
              </a:rPr>
              <a:t> trên </a:t>
            </a:r>
            <a:r>
              <a:rPr lang="en-US" sz="2000" i="1" smtClean="0">
                <a:solidFill>
                  <a:srgbClr val="002060"/>
                </a:solidFill>
              </a:rPr>
              <a:t>thanh </a:t>
            </a:r>
            <a:r>
              <a:rPr lang="en-US" sz="2000" i="1">
                <a:solidFill>
                  <a:srgbClr val="002060"/>
                </a:solidFill>
              </a:rPr>
              <a:t>công cụ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697" y="2265885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2060"/>
                </a:solidFill>
              </a:rPr>
              <a:t>Chọn </a:t>
            </a:r>
            <a:r>
              <a:rPr lang="en-US" sz="2000" i="1">
                <a:solidFill>
                  <a:srgbClr val="002060"/>
                </a:solidFill>
              </a:rPr>
              <a:t>vào lệnh </a:t>
            </a:r>
            <a:r>
              <a:rPr lang="en-US" sz="2000" b="1" i="1">
                <a:solidFill>
                  <a:srgbClr val="002060"/>
                </a:solidFill>
              </a:rPr>
              <a:t>Frint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697" y="2864955"/>
            <a:ext cx="7996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Bảng </a:t>
            </a:r>
            <a:r>
              <a:rPr lang="en-US" sz="2000" i="1">
                <a:solidFill>
                  <a:srgbClr val="002060"/>
                </a:solidFill>
              </a:rPr>
              <a:t>in hiện ra, điền đầy </a:t>
            </a:r>
            <a:r>
              <a:rPr lang="en-US" sz="2000" i="1" smtClean="0">
                <a:solidFill>
                  <a:srgbClr val="002060"/>
                </a:solidFill>
              </a:rPr>
              <a:t>đủ </a:t>
            </a:r>
            <a:r>
              <a:rPr lang="en-US" sz="2000" i="1">
                <a:solidFill>
                  <a:srgbClr val="002060"/>
                </a:solidFill>
              </a:rPr>
              <a:t>số bản </a:t>
            </a:r>
            <a:r>
              <a:rPr lang="en-US" sz="2000" i="1" smtClean="0">
                <a:solidFill>
                  <a:srgbClr val="002060"/>
                </a:solidFill>
              </a:rPr>
              <a:t>in</a:t>
            </a:r>
            <a:r>
              <a:rPr lang="en-US" sz="2000" i="1">
                <a:solidFill>
                  <a:srgbClr val="002060"/>
                </a:solidFill>
              </a:rPr>
              <a:t>, </a:t>
            </a:r>
            <a:endParaRPr lang="en-US" sz="2000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1" smtClean="0">
                <a:solidFill>
                  <a:srgbClr val="002060"/>
                </a:solidFill>
              </a:rPr>
              <a:t>chọn </a:t>
            </a:r>
            <a:r>
              <a:rPr lang="en-US" sz="2000" i="1">
                <a:solidFill>
                  <a:srgbClr val="002060"/>
                </a:solidFill>
              </a:rPr>
              <a:t>tên máy in và </a:t>
            </a:r>
            <a:r>
              <a:rPr lang="en-US" sz="2000" i="1" smtClean="0">
                <a:solidFill>
                  <a:srgbClr val="002060"/>
                </a:solidFill>
              </a:rPr>
              <a:t>phạm </a:t>
            </a:r>
            <a:r>
              <a:rPr lang="en-US" sz="2000" i="1">
                <a:solidFill>
                  <a:srgbClr val="002060"/>
                </a:solidFill>
              </a:rPr>
              <a:t>vi </a:t>
            </a:r>
            <a:r>
              <a:rPr lang="en-US" sz="2000" i="1" smtClean="0">
                <a:solidFill>
                  <a:srgbClr val="002060"/>
                </a:solidFill>
              </a:rPr>
              <a:t>in.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697" y="4099672"/>
            <a:ext cx="3062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2060"/>
                </a:solidFill>
              </a:rPr>
              <a:t>Ra </a:t>
            </a:r>
            <a:r>
              <a:rPr lang="en-US" sz="2000" i="1">
                <a:solidFill>
                  <a:srgbClr val="002060"/>
                </a:solidFill>
              </a:rPr>
              <a:t>lệnh in bằng nút </a:t>
            </a:r>
            <a:r>
              <a:rPr lang="en-US" sz="2000" b="1" i="1">
                <a:solidFill>
                  <a:srgbClr val="002060"/>
                </a:solidFill>
              </a:rPr>
              <a:t>Print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64089" y="1056150"/>
            <a:ext cx="3312368" cy="3443632"/>
          </a:xfrm>
          <a:prstGeom prst="rect">
            <a:avLst/>
          </a:prstGeom>
        </p:spPr>
      </p:pic>
      <p:sp>
        <p:nvSpPr>
          <p:cNvPr id="29" name="Round Diagonal Corner Rectangle 28"/>
          <p:cNvSpPr/>
          <p:nvPr/>
        </p:nvSpPr>
        <p:spPr>
          <a:xfrm>
            <a:off x="0" y="4876006"/>
            <a:ext cx="9144000" cy="267494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5" grpId="0"/>
      <p:bldP spid="6" grpId="0"/>
      <p:bldP spid="7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4948014"/>
            <a:ext cx="3242686" cy="195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ectangle 42"/>
          <p:cNvSpPr/>
          <p:nvPr/>
        </p:nvSpPr>
        <p:spPr>
          <a:xfrm>
            <a:off x="3239852" y="4948014"/>
            <a:ext cx="2664296" cy="1954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ectangle 43"/>
          <p:cNvSpPr/>
          <p:nvPr/>
        </p:nvSpPr>
        <p:spPr>
          <a:xfrm>
            <a:off x="5901314" y="4948014"/>
            <a:ext cx="3242686" cy="1954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-2903926" y="4444014"/>
            <a:ext cx="4671963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-3390312" y="3725980"/>
            <a:ext cx="4680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35"/>
          <p:cNvSpPr/>
          <p:nvPr/>
        </p:nvSpPr>
        <p:spPr>
          <a:xfrm>
            <a:off x="-3189738" y="2996497"/>
            <a:ext cx="4068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ectangle 44"/>
          <p:cNvSpPr/>
          <p:nvPr/>
        </p:nvSpPr>
        <p:spPr>
          <a:xfrm>
            <a:off x="-2903926" y="2300441"/>
            <a:ext cx="3456000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Rectangle 45"/>
          <p:cNvSpPr/>
          <p:nvPr/>
        </p:nvSpPr>
        <p:spPr>
          <a:xfrm>
            <a:off x="-2700808" y="1563204"/>
            <a:ext cx="284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7" y="466679"/>
            <a:ext cx="7886040" cy="2337762"/>
          </a:xfrm>
          <a:prstGeom prst="rect">
            <a:avLst/>
          </a:prstGeom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0" y="51470"/>
            <a:ext cx="9144000" cy="63251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smtClean="0">
                <a:solidFill>
                  <a:srgbClr val="7030A0"/>
                </a:solidFill>
              </a:rPr>
              <a:t>3. In văn bản</a:t>
            </a:r>
            <a:endParaRPr lang="ko-KR" alt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996497"/>
            <a:ext cx="5787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1. Đặt con trỏ chuột vào vị trí bất kì trong văn bản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9569" y="3577870"/>
            <a:ext cx="4402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2. Nháy chuột vào lệnh </a:t>
            </a:r>
            <a:r>
              <a:rPr lang="en-US" sz="2000" b="1" smtClean="0">
                <a:solidFill>
                  <a:srgbClr val="002060"/>
                </a:solidFill>
              </a:rPr>
              <a:t>Page Layout</a:t>
            </a:r>
            <a:endParaRPr lang="en-US" sz="2000" b="1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8037" y="4143705"/>
            <a:ext cx="7018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2060"/>
                </a:solidFill>
              </a:rPr>
              <a:t>3. Trong nhóm lệnh </a:t>
            </a:r>
            <a:r>
              <a:rPr lang="en-US" sz="2000" b="1" smtClean="0">
                <a:solidFill>
                  <a:srgbClr val="002060"/>
                </a:solidFill>
              </a:rPr>
              <a:t>Page Setup</a:t>
            </a:r>
            <a:r>
              <a:rPr lang="en-US" sz="2000" smtClean="0">
                <a:solidFill>
                  <a:srgbClr val="002060"/>
                </a:solidFill>
              </a:rPr>
              <a:t>, thực hiện các thao tác sau:</a:t>
            </a:r>
            <a:endParaRPr lang="en-US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" y="-4137"/>
            <a:ext cx="3221710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48057" y="339502"/>
            <a:ext cx="5987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/>
              <a:t>Nháy chuột vào lệnh</a:t>
            </a:r>
            <a:r>
              <a:rPr lang="en-US" b="1" smtClean="0"/>
              <a:t> Margins </a:t>
            </a:r>
            <a:r>
              <a:rPr lang="en-US" smtClean="0"/>
              <a:t>và nháy chuột một mẫu</a:t>
            </a:r>
          </a:p>
          <a:p>
            <a:pPr>
              <a:lnSpc>
                <a:spcPct val="150000"/>
              </a:lnSpc>
            </a:pPr>
            <a:r>
              <a:rPr lang="en-US" smtClean="0"/>
              <a:t>     lề </a:t>
            </a:r>
            <a:r>
              <a:rPr lang="en-US" b="1" smtClean="0"/>
              <a:t>Normal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21710" y="1995686"/>
            <a:ext cx="55258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/>
              <a:t>Nháy chuột vào lệnh </a:t>
            </a:r>
            <a:r>
              <a:rPr lang="en-US" b="1" smtClean="0"/>
              <a:t>Size</a:t>
            </a:r>
            <a:r>
              <a:rPr lang="en-US" smtClean="0"/>
              <a:t> và nháy chuột chọn </a:t>
            </a:r>
            <a:r>
              <a:rPr lang="en-US" b="1" smtClean="0"/>
              <a:t>A4</a:t>
            </a:r>
            <a:endParaRPr 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3289982" y="3588109"/>
            <a:ext cx="6034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/>
              <a:t>Nháy chuột vào lệnh </a:t>
            </a:r>
            <a:r>
              <a:rPr lang="en-US" b="1" smtClean="0"/>
              <a:t>Oriention</a:t>
            </a:r>
            <a:r>
              <a:rPr lang="en-US" smtClean="0"/>
              <a:t> và nháy chuột chọn</a:t>
            </a:r>
          </a:p>
          <a:p>
            <a:pPr>
              <a:lnSpc>
                <a:spcPct val="150000"/>
              </a:lnSpc>
            </a:pPr>
            <a:r>
              <a:rPr lang="en-US" smtClean="0"/>
              <a:t>     dòng </a:t>
            </a:r>
            <a:r>
              <a:rPr lang="en-US" b="1" smtClean="0"/>
              <a:t>Portrait.</a:t>
            </a:r>
            <a:endParaRPr lang="en-US" b="1"/>
          </a:p>
        </p:txBody>
      </p:sp>
      <p:sp>
        <p:nvSpPr>
          <p:cNvPr id="28" name="Rectangle 27"/>
          <p:cNvSpPr/>
          <p:nvPr/>
        </p:nvSpPr>
        <p:spPr>
          <a:xfrm>
            <a:off x="107504" y="339502"/>
            <a:ext cx="432048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3650" y="1563638"/>
            <a:ext cx="539917" cy="5408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" y="-4137"/>
            <a:ext cx="3180943" cy="35723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" y="3507853"/>
            <a:ext cx="3176746" cy="16315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08257" y="339502"/>
            <a:ext cx="445713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08257" y="3075806"/>
            <a:ext cx="1563543" cy="4281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5361" y="3882470"/>
            <a:ext cx="634272" cy="4411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25360" y="4323607"/>
            <a:ext cx="1138327" cy="375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39" grpId="0"/>
      <p:bldP spid="28" grpId="0" animBg="1"/>
      <p:bldP spid="40" grpId="0" animBg="1"/>
      <p:bldP spid="29" grpId="0" animBg="1"/>
      <p:bldP spid="44" grpId="0" animBg="1"/>
      <p:bldP spid="45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그룹 288">
            <a:extLst>
              <a:ext uri="{FF2B5EF4-FFF2-40B4-BE49-F238E27FC236}">
                <a16:creationId xmlns="" xmlns:a16="http://schemas.microsoft.com/office/drawing/2014/main" id="{48DA6D34-5AF5-4FD9-9EFA-92B1BA4D2D4B}"/>
              </a:ext>
            </a:extLst>
          </p:cNvPr>
          <p:cNvGrpSpPr/>
          <p:nvPr/>
        </p:nvGrpSpPr>
        <p:grpSpPr>
          <a:xfrm>
            <a:off x="1547664" y="1961950"/>
            <a:ext cx="5453609" cy="3181550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0" name="Freeform 8">
              <a:extLst>
                <a:ext uri="{FF2B5EF4-FFF2-40B4-BE49-F238E27FC236}">
                  <a16:creationId xmlns="" xmlns:a16="http://schemas.microsoft.com/office/drawing/2014/main" id="{28AC3F4A-AFBC-47F3-B9FB-A46F6C978F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9">
              <a:extLst>
                <a:ext uri="{FF2B5EF4-FFF2-40B4-BE49-F238E27FC236}">
                  <a16:creationId xmlns="" xmlns:a16="http://schemas.microsoft.com/office/drawing/2014/main" id="{82EDF0F5-C078-493D-9E6A-23A9CD997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0">
              <a:extLst>
                <a:ext uri="{FF2B5EF4-FFF2-40B4-BE49-F238E27FC236}">
                  <a16:creationId xmlns="" xmlns:a16="http://schemas.microsoft.com/office/drawing/2014/main" id="{654D4ADE-964B-4792-905A-9A4606728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11">
              <a:extLst>
                <a:ext uri="{FF2B5EF4-FFF2-40B4-BE49-F238E27FC236}">
                  <a16:creationId xmlns="" xmlns:a16="http://schemas.microsoft.com/office/drawing/2014/main" id="{5A6C766B-C49F-4468-BB12-2F507A004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6" y="360631"/>
            <a:ext cx="8676456" cy="3444519"/>
          </a:xfrm>
          <a:prstGeom prst="rect">
            <a:avLst/>
          </a:prstGeom>
        </p:spPr>
      </p:pic>
      <p:sp>
        <p:nvSpPr>
          <p:cNvPr id="16" name="Oval 50">
            <a:extLst>
              <a:ext uri="{FF2B5EF4-FFF2-40B4-BE49-F238E27FC236}">
                <a16:creationId xmlns="" xmlns:a16="http://schemas.microsoft.com/office/drawing/2014/main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2869781" y="4352929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Heart 17">
            <a:extLst>
              <a:ext uri="{FF2B5EF4-FFF2-40B4-BE49-F238E27FC236}">
                <a16:creationId xmlns="" xmlns:a16="http://schemas.microsoft.com/office/drawing/2014/main" id="{B37C6854-339E-4923-A264-732FAD405210}"/>
              </a:ext>
            </a:extLst>
          </p:cNvPr>
          <p:cNvSpPr/>
          <p:nvPr/>
        </p:nvSpPr>
        <p:spPr>
          <a:xfrm>
            <a:off x="4138597" y="4083917"/>
            <a:ext cx="1153484" cy="1036383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50">
            <a:extLst>
              <a:ext uri="{FF2B5EF4-FFF2-40B4-BE49-F238E27FC236}">
                <a16:creationId xmlns="" xmlns:a16="http://schemas.microsoft.com/office/drawing/2014/main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5839944" y="4344855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50">
            <a:extLst>
              <a:ext uri="{FF2B5EF4-FFF2-40B4-BE49-F238E27FC236}">
                <a16:creationId xmlns="" xmlns:a16="http://schemas.microsoft.com/office/drawing/2014/main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6763784" y="4344855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50">
            <a:extLst>
              <a:ext uri="{FF2B5EF4-FFF2-40B4-BE49-F238E27FC236}">
                <a16:creationId xmlns="" xmlns:a16="http://schemas.microsoft.com/office/drawing/2014/main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7812360" y="4344855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0">
            <a:extLst>
              <a:ext uri="{FF2B5EF4-FFF2-40B4-BE49-F238E27FC236}">
                <a16:creationId xmlns="" xmlns:a16="http://schemas.microsoft.com/office/drawing/2014/main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971600" y="4352929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0">
            <a:extLst>
              <a:ext uri="{FF2B5EF4-FFF2-40B4-BE49-F238E27FC236}">
                <a16:creationId xmlns="" xmlns:a16="http://schemas.microsoft.com/office/drawing/2014/main" id="{AACE506B-22D8-4279-875F-4775504CBCE6}"/>
              </a:ext>
            </a:extLst>
          </p:cNvPr>
          <p:cNvSpPr>
            <a:spLocks noChangeAspect="1"/>
          </p:cNvSpPr>
          <p:nvPr/>
        </p:nvSpPr>
        <p:spPr>
          <a:xfrm>
            <a:off x="1895440" y="4352929"/>
            <a:ext cx="474978" cy="536458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8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>
                <a:solidFill>
                  <a:schemeClr val="accent4">
                    <a:lumMod val="50000"/>
                  </a:schemeClr>
                </a:solidFill>
              </a:rPr>
              <a:t>LUYỆN TẬP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xmlns="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xmlns="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xmlns="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xmlns="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:a16="http://schemas.microsoft.com/office/drawing/2014/main" xmlns="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:a16="http://schemas.microsoft.com/office/drawing/2014/main" xmlns="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xmlns="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:a16="http://schemas.microsoft.com/office/drawing/2014/main" xmlns="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:a16="http://schemas.microsoft.com/office/drawing/2014/main" xmlns="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:a16="http://schemas.microsoft.com/office/drawing/2014/main" xmlns="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:a16="http://schemas.microsoft.com/office/drawing/2014/main" xmlns="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xmlns="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:a16="http://schemas.microsoft.com/office/drawing/2014/main" xmlns="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:a16="http://schemas.microsoft.com/office/drawing/2014/main" xmlns="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:a16="http://schemas.microsoft.com/office/drawing/2014/main" xmlns="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:a16="http://schemas.microsoft.com/office/drawing/2014/main" xmlns="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:a16="http://schemas.microsoft.com/office/drawing/2014/main" xmlns="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:a16="http://schemas.microsoft.com/office/drawing/2014/main" xmlns="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xmlns="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:a16="http://schemas.microsoft.com/office/drawing/2014/main" xmlns="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xmlns="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64">
            <a:extLst>
              <a:ext uri="{FF2B5EF4-FFF2-40B4-BE49-F238E27FC236}">
                <a16:creationId xmlns:a16="http://schemas.microsoft.com/office/drawing/2014/main" xmlns="" id="{C598D403-9D96-40FA-B9EB-186781B515BF}"/>
              </a:ext>
            </a:extLst>
          </p:cNvPr>
          <p:cNvSpPr/>
          <p:nvPr/>
        </p:nvSpPr>
        <p:spPr>
          <a:xfrm>
            <a:off x="697230" y="1645259"/>
            <a:ext cx="558890" cy="535149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70">
            <a:extLst>
              <a:ext uri="{FF2B5EF4-FFF2-40B4-BE49-F238E27FC236}">
                <a16:creationId xmlns:a16="http://schemas.microsoft.com/office/drawing/2014/main" xmlns="" id="{A1103F48-9FEE-4A30-B9BA-53547D7295C4}"/>
              </a:ext>
            </a:extLst>
          </p:cNvPr>
          <p:cNvSpPr/>
          <p:nvPr/>
        </p:nvSpPr>
        <p:spPr>
          <a:xfrm>
            <a:off x="697230" y="2445442"/>
            <a:ext cx="558968" cy="496400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xmlns="" id="{986B53E2-1AF7-46B4-986C-F0A56B253CD5}"/>
              </a:ext>
            </a:extLst>
          </p:cNvPr>
          <p:cNvSpPr/>
          <p:nvPr/>
        </p:nvSpPr>
        <p:spPr>
          <a:xfrm>
            <a:off x="697230" y="3200513"/>
            <a:ext cx="559046" cy="53598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Oval 74">
            <a:extLst>
              <a:ext uri="{FF2B5EF4-FFF2-40B4-BE49-F238E27FC236}">
                <a16:creationId xmlns:a16="http://schemas.microsoft.com/office/drawing/2014/main" xmlns="" id="{FC4FE9B3-D421-49F4-AC22-63939EEA5983}"/>
              </a:ext>
            </a:extLst>
          </p:cNvPr>
          <p:cNvSpPr/>
          <p:nvPr/>
        </p:nvSpPr>
        <p:spPr>
          <a:xfrm>
            <a:off x="697230" y="3955584"/>
            <a:ext cx="558890" cy="562919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xmlns="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xmlns="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xmlns="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79712" y="907696"/>
            <a:ext cx="451630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100" b="1">
                <a:solidFill>
                  <a:srgbClr val="002060"/>
                </a:solidFill>
              </a:rPr>
              <a:t>Câu 1</a:t>
            </a:r>
            <a:r>
              <a:rPr lang="en-US" sz="2100">
                <a:solidFill>
                  <a:srgbClr val="002060"/>
                </a:solidFill>
              </a:rPr>
              <a:t>. </a:t>
            </a:r>
            <a:r>
              <a:rPr lang="en-US" sz="2100" smtClean="0">
                <a:solidFill>
                  <a:srgbClr val="002060"/>
                </a:solidFill>
              </a:rPr>
              <a:t>Định dạng văn bản là làm gì?</a:t>
            </a:r>
            <a:endParaRPr lang="en-US" sz="210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63915" y="2497434"/>
            <a:ext cx="502605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100" b="1">
                <a:solidFill>
                  <a:srgbClr val="002060"/>
                </a:solidFill>
              </a:rPr>
              <a:t>Câu </a:t>
            </a:r>
            <a:r>
              <a:rPr lang="en-US" sz="2100" b="1" smtClean="0">
                <a:solidFill>
                  <a:srgbClr val="002060"/>
                </a:solidFill>
              </a:rPr>
              <a:t>2</a:t>
            </a:r>
            <a:r>
              <a:rPr lang="en-US" sz="2100" smtClean="0">
                <a:solidFill>
                  <a:srgbClr val="002060"/>
                </a:solidFill>
              </a:rPr>
              <a:t>. Vì sao ta cần định dạng văn bản?</a:t>
            </a:r>
            <a:endParaRPr lang="en-US" sz="210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63688" y="1419622"/>
            <a:ext cx="5832648" cy="10258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Định dạng văn bản bao gồm định dạng kí tự và định </a:t>
            </a:r>
          </a:p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dạng đoạn.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766738" y="3057332"/>
            <a:ext cx="5832648" cy="10258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Định dạng văn bản để văn bản được trình bày đẹp </a:t>
            </a:r>
          </a:p>
          <a:p>
            <a:pPr algn="ctr">
              <a:lnSpc>
                <a:spcPct val="150000"/>
              </a:lnSpc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hơn, hợp lí và dễ đọc hơn.</a:t>
            </a: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/>
      <p:bldP spid="43" grpId="0"/>
      <p:bldP spid="32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 smtClean="0">
                <a:solidFill>
                  <a:schemeClr val="accent4">
                    <a:lumMod val="50000"/>
                  </a:schemeClr>
                </a:solidFill>
              </a:rPr>
              <a:t>VẬN DỤNG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xmlns="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xmlns="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xmlns="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xmlns="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:a16="http://schemas.microsoft.com/office/drawing/2014/main" xmlns="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:a16="http://schemas.microsoft.com/office/drawing/2014/main" xmlns="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xmlns="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:a16="http://schemas.microsoft.com/office/drawing/2014/main" xmlns="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:a16="http://schemas.microsoft.com/office/drawing/2014/main" xmlns="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:a16="http://schemas.microsoft.com/office/drawing/2014/main" xmlns="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:a16="http://schemas.microsoft.com/office/drawing/2014/main" xmlns="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xmlns="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:a16="http://schemas.microsoft.com/office/drawing/2014/main" xmlns="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:a16="http://schemas.microsoft.com/office/drawing/2014/main" xmlns="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:a16="http://schemas.microsoft.com/office/drawing/2014/main" xmlns="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:a16="http://schemas.microsoft.com/office/drawing/2014/main" xmlns="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:a16="http://schemas.microsoft.com/office/drawing/2014/main" xmlns="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:a16="http://schemas.microsoft.com/office/drawing/2014/main" xmlns="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xmlns="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:a16="http://schemas.microsoft.com/office/drawing/2014/main" xmlns="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xmlns="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64">
            <a:extLst>
              <a:ext uri="{FF2B5EF4-FFF2-40B4-BE49-F238E27FC236}">
                <a16:creationId xmlns:a16="http://schemas.microsoft.com/office/drawing/2014/main" xmlns="" id="{C598D403-9D96-40FA-B9EB-186781B515BF}"/>
              </a:ext>
            </a:extLst>
          </p:cNvPr>
          <p:cNvSpPr/>
          <p:nvPr/>
        </p:nvSpPr>
        <p:spPr>
          <a:xfrm>
            <a:off x="457948" y="1651686"/>
            <a:ext cx="558890" cy="535149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70">
            <a:extLst>
              <a:ext uri="{FF2B5EF4-FFF2-40B4-BE49-F238E27FC236}">
                <a16:creationId xmlns:a16="http://schemas.microsoft.com/office/drawing/2014/main" xmlns="" id="{A1103F48-9FEE-4A30-B9BA-53547D7295C4}"/>
              </a:ext>
            </a:extLst>
          </p:cNvPr>
          <p:cNvSpPr/>
          <p:nvPr/>
        </p:nvSpPr>
        <p:spPr>
          <a:xfrm>
            <a:off x="457948" y="2451869"/>
            <a:ext cx="558968" cy="496400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xmlns="" id="{986B53E2-1AF7-46B4-986C-F0A56B253CD5}"/>
              </a:ext>
            </a:extLst>
          </p:cNvPr>
          <p:cNvSpPr/>
          <p:nvPr/>
        </p:nvSpPr>
        <p:spPr>
          <a:xfrm>
            <a:off x="457948" y="3206940"/>
            <a:ext cx="559046" cy="535984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Oval 74">
            <a:extLst>
              <a:ext uri="{FF2B5EF4-FFF2-40B4-BE49-F238E27FC236}">
                <a16:creationId xmlns:a16="http://schemas.microsoft.com/office/drawing/2014/main" xmlns="" id="{FC4FE9B3-D421-49F4-AC22-63939EEA5983}"/>
              </a:ext>
            </a:extLst>
          </p:cNvPr>
          <p:cNvSpPr/>
          <p:nvPr/>
        </p:nvSpPr>
        <p:spPr>
          <a:xfrm>
            <a:off x="457948" y="3962011"/>
            <a:ext cx="558890" cy="562919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xmlns="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xmlns="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xmlns="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33448" y="736075"/>
            <a:ext cx="6899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Nếu muốn trình bày văn bản sau đây đẹp hơn và sau đó 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rgbClr val="002060"/>
                </a:solidFill>
              </a:rPr>
              <a:t>thực hiện in ta có thể làm như thế nào?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01" y="1950800"/>
            <a:ext cx="6899412" cy="2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44" y="206941"/>
            <a:ext cx="5472608" cy="542078"/>
          </a:xfrm>
        </p:spPr>
        <p:txBody>
          <a:bodyPr/>
          <a:lstStyle/>
          <a:p>
            <a:r>
              <a:rPr lang="en-US" sz="2800" b="1" smtClean="0">
                <a:solidFill>
                  <a:srgbClr val="7030A0"/>
                </a:solidFill>
              </a:rPr>
              <a:t>Khởi động</a:t>
            </a:r>
            <a:endParaRPr lang="en-US" sz="2800" b="1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75248" y="261956"/>
            <a:ext cx="6511698" cy="432048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88051" y="277925"/>
            <a:ext cx="649889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mtClean="0">
                <a:solidFill>
                  <a:srgbClr val="002060"/>
                </a:solidFill>
              </a:rPr>
              <a:t>Quan sát hai trang văn bản dưới đây và đưa ra nhận xét ?</a:t>
            </a:r>
            <a:endParaRPr lang="en-US" sz="190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86790"/>
            <a:ext cx="4001458" cy="3944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86790"/>
            <a:ext cx="3862337" cy="394459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835696" y="4766563"/>
            <a:ext cx="1296144" cy="3254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Văn bản 1</a:t>
            </a:r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6071120" y="4755468"/>
            <a:ext cx="1296144" cy="3254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Văn bản 2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8412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 smtClean="0">
                <a:solidFill>
                  <a:schemeClr val="accent4">
                    <a:lumMod val="50000"/>
                  </a:schemeClr>
                </a:solidFill>
              </a:rPr>
              <a:t>VẬN DỤNG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xmlns="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xmlns="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xmlns="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xmlns="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:a16="http://schemas.microsoft.com/office/drawing/2014/main" xmlns="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:a16="http://schemas.microsoft.com/office/drawing/2014/main" xmlns="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xmlns="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:a16="http://schemas.microsoft.com/office/drawing/2014/main" xmlns="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:a16="http://schemas.microsoft.com/office/drawing/2014/main" xmlns="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:a16="http://schemas.microsoft.com/office/drawing/2014/main" xmlns="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:a16="http://schemas.microsoft.com/office/drawing/2014/main" xmlns="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xmlns="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:a16="http://schemas.microsoft.com/office/drawing/2014/main" xmlns="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:a16="http://schemas.microsoft.com/office/drawing/2014/main" xmlns="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:a16="http://schemas.microsoft.com/office/drawing/2014/main" xmlns="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:a16="http://schemas.microsoft.com/office/drawing/2014/main" xmlns="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:a16="http://schemas.microsoft.com/office/drawing/2014/main" xmlns="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:a16="http://schemas.microsoft.com/office/drawing/2014/main" xmlns="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xmlns="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:a16="http://schemas.microsoft.com/office/drawing/2014/main" xmlns="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xmlns="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74">
            <a:extLst>
              <a:ext uri="{FF2B5EF4-FFF2-40B4-BE49-F238E27FC236}">
                <a16:creationId xmlns:a16="http://schemas.microsoft.com/office/drawing/2014/main" xmlns="" id="{FC4FE9B3-D421-49F4-AC22-63939EEA5983}"/>
              </a:ext>
            </a:extLst>
          </p:cNvPr>
          <p:cNvSpPr/>
          <p:nvPr/>
        </p:nvSpPr>
        <p:spPr>
          <a:xfrm>
            <a:off x="323528" y="4516247"/>
            <a:ext cx="558890" cy="627253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xmlns="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xmlns="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xmlns="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64">
            <a:extLst>
              <a:ext uri="{FF2B5EF4-FFF2-40B4-BE49-F238E27FC236}">
                <a16:creationId xmlns:a16="http://schemas.microsoft.com/office/drawing/2014/main" xmlns="" id="{C598D403-9D96-40FA-B9EB-186781B515BF}"/>
              </a:ext>
            </a:extLst>
          </p:cNvPr>
          <p:cNvSpPr/>
          <p:nvPr/>
        </p:nvSpPr>
        <p:spPr>
          <a:xfrm>
            <a:off x="737432" y="4544472"/>
            <a:ext cx="558890" cy="599028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Oval 72">
            <a:extLst>
              <a:ext uri="{FF2B5EF4-FFF2-40B4-BE49-F238E27FC236}">
                <a16:creationId xmlns:a16="http://schemas.microsoft.com/office/drawing/2014/main" xmlns="" id="{986B53E2-1AF7-46B4-986C-F0A56B253CD5}"/>
              </a:ext>
            </a:extLst>
          </p:cNvPr>
          <p:cNvSpPr/>
          <p:nvPr/>
        </p:nvSpPr>
        <p:spPr>
          <a:xfrm>
            <a:off x="1187624" y="4544472"/>
            <a:ext cx="559046" cy="599028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70">
            <a:extLst>
              <a:ext uri="{FF2B5EF4-FFF2-40B4-BE49-F238E27FC236}">
                <a16:creationId xmlns:a16="http://schemas.microsoft.com/office/drawing/2014/main" xmlns="" id="{A1103F48-9FEE-4A30-B9BA-53547D7295C4}"/>
              </a:ext>
            </a:extLst>
          </p:cNvPr>
          <p:cNvSpPr/>
          <p:nvPr/>
        </p:nvSpPr>
        <p:spPr>
          <a:xfrm>
            <a:off x="1619672" y="4563846"/>
            <a:ext cx="558968" cy="57965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7432" y="771550"/>
            <a:ext cx="445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i="1"/>
              <a:t>Thực hiện định dạng văn bản như sau:</a:t>
            </a:r>
            <a:endParaRPr lang="en-US" b="1"/>
          </a:p>
        </p:txBody>
      </p:sp>
      <p:sp>
        <p:nvSpPr>
          <p:cNvPr id="52" name="Rectangle 51"/>
          <p:cNvSpPr/>
          <p:nvPr/>
        </p:nvSpPr>
        <p:spPr>
          <a:xfrm>
            <a:off x="807788" y="13511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b="1" i="1" smtClean="0"/>
              <a:t>B1</a:t>
            </a:r>
            <a:r>
              <a:rPr lang="nl-NL" i="1" smtClean="0"/>
              <a:t>. Chọn </a:t>
            </a:r>
            <a:r>
              <a:rPr lang="nl-NL" i="1"/>
              <a:t>toàn bộ văn bản</a:t>
            </a: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37431" y="1940794"/>
            <a:ext cx="6064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b="1" i="1" smtClean="0"/>
              <a:t>B2. </a:t>
            </a:r>
            <a:r>
              <a:rPr lang="nl-NL" i="1" smtClean="0"/>
              <a:t>Nháy </a:t>
            </a:r>
            <a:r>
              <a:rPr lang="nl-NL" i="1"/>
              <a:t>chuột vào </a:t>
            </a:r>
            <a:r>
              <a:rPr lang="nl-NL" i="1" smtClean="0"/>
              <a:t>lệnh         để </a:t>
            </a:r>
            <a:r>
              <a:rPr lang="nl-NL" i="1"/>
              <a:t>căn biên đều hai bên</a:t>
            </a: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7432" y="2423778"/>
            <a:ext cx="6799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b="1" i="1" smtClean="0"/>
              <a:t>B3</a:t>
            </a:r>
            <a:r>
              <a:rPr lang="nl-NL" i="1" smtClean="0"/>
              <a:t>. Nháy </a:t>
            </a:r>
            <a:r>
              <a:rPr lang="nl-NL" i="1"/>
              <a:t>chuột vào lệnh  </a:t>
            </a:r>
            <a:r>
              <a:rPr lang="nl-NL" i="1" smtClean="0"/>
              <a:t>     và </a:t>
            </a:r>
            <a:r>
              <a:rPr lang="nl-NL" i="1"/>
              <a:t>chọn một giá trị nào đó, ví dụ giá trị 1.15 để quy định độ dãn dòng là 1.15 lần dòng đơn.</a:t>
            </a: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4552" y="3435665"/>
            <a:ext cx="679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b="1" i="1" smtClean="0"/>
              <a:t>B4</a:t>
            </a:r>
            <a:r>
              <a:rPr lang="nl-NL" i="1" smtClean="0"/>
              <a:t>. Nháy </a:t>
            </a:r>
            <a:r>
              <a:rPr lang="nl-NL" i="1"/>
              <a:t>chuột lại vào lệnh  </a:t>
            </a:r>
            <a:r>
              <a:rPr lang="nl-NL" i="1" smtClean="0"/>
              <a:t>      và </a:t>
            </a:r>
            <a:r>
              <a:rPr lang="nl-NL" i="1"/>
              <a:t>chọn dòng  </a:t>
            </a:r>
            <a:r>
              <a:rPr lang="nl-NL" i="1" smtClean="0"/>
              <a:t>                       </a:t>
            </a:r>
          </a:p>
          <a:p>
            <a:pPr lvl="0">
              <a:lnSpc>
                <a:spcPct val="150000"/>
              </a:lnSpc>
            </a:pPr>
            <a:r>
              <a:rPr lang="nl-NL" i="1" smtClean="0"/>
              <a:t>để </a:t>
            </a:r>
            <a:r>
              <a:rPr lang="nl-NL" i="1"/>
              <a:t>tăng độ dãn đoạn.</a:t>
            </a:r>
            <a:endParaRPr lang="en-US"/>
          </a:p>
        </p:txBody>
      </p:sp>
      <p:pic>
        <p:nvPicPr>
          <p:cNvPr id="67" name="Picture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66" y="1981388"/>
            <a:ext cx="411550" cy="328738"/>
          </a:xfrm>
          <a:prstGeom prst="rect">
            <a:avLst/>
          </a:prstGeom>
        </p:spPr>
      </p:pic>
      <p:pic>
        <p:nvPicPr>
          <p:cNvPr id="68" name="Picture 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91" y="2527921"/>
            <a:ext cx="387816" cy="357522"/>
          </a:xfrm>
          <a:prstGeom prst="rect">
            <a:avLst/>
          </a:prstGeom>
        </p:spPr>
      </p:pic>
      <p:pic>
        <p:nvPicPr>
          <p:cNvPr id="69" name="Picture 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60" y="3515017"/>
            <a:ext cx="452390" cy="366399"/>
          </a:xfrm>
          <a:prstGeom prst="rect">
            <a:avLst/>
          </a:prstGeom>
        </p:spPr>
      </p:pic>
      <p:pic>
        <p:nvPicPr>
          <p:cNvPr id="70" name="Picture 6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09" y="3401823"/>
            <a:ext cx="2072059" cy="5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9983" y="165971"/>
            <a:ext cx="7491269" cy="543185"/>
          </a:xfrm>
        </p:spPr>
        <p:txBody>
          <a:bodyPr/>
          <a:lstStyle/>
          <a:p>
            <a:r>
              <a:rPr lang="en-US" sz="2700" b="1" u="sng" smtClean="0">
                <a:solidFill>
                  <a:schemeClr val="accent4">
                    <a:lumMod val="50000"/>
                  </a:schemeClr>
                </a:solidFill>
              </a:rPr>
              <a:t>VẬN DỤNG</a:t>
            </a:r>
            <a:endParaRPr lang="en-US" sz="27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" name="Group 63">
            <a:extLst>
              <a:ext uri="{FF2B5EF4-FFF2-40B4-BE49-F238E27FC236}">
                <a16:creationId xmlns:a16="http://schemas.microsoft.com/office/drawing/2014/main" xmlns="" id="{0ACD0782-97CC-4391-BC23-591A1D120F03}"/>
              </a:ext>
            </a:extLst>
          </p:cNvPr>
          <p:cNvGrpSpPr/>
          <p:nvPr/>
        </p:nvGrpSpPr>
        <p:grpSpPr>
          <a:xfrm>
            <a:off x="8238852" y="3385256"/>
            <a:ext cx="1810295" cy="1785039"/>
            <a:chOff x="4583464" y="1539036"/>
            <a:chExt cx="3595720" cy="35798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xmlns="" id="{31AC5AE4-04F3-40BB-AD6E-DE9A57DF4CE8}"/>
                </a:ext>
              </a:extLst>
            </p:cNvPr>
            <p:cNvSpPr/>
            <p:nvPr/>
          </p:nvSpPr>
          <p:spPr>
            <a:xfrm rot="8049727">
              <a:off x="6138174" y="1539036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xmlns="" id="{8E6C51EC-E12D-43A2-81B9-4DE91431FF42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xmlns="" id="{BB4A639B-0C85-4AA7-93D7-52741F3BBAF7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">
                <a:extLst>
                  <a:ext uri="{FF2B5EF4-FFF2-40B4-BE49-F238E27FC236}">
                    <a16:creationId xmlns:a16="http://schemas.microsoft.com/office/drawing/2014/main" xmlns="" id="{9FEC28A9-A20F-40C7-840C-2167F97B8B5A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27">
              <a:extLst>
                <a:ext uri="{FF2B5EF4-FFF2-40B4-BE49-F238E27FC236}">
                  <a16:creationId xmlns:a16="http://schemas.microsoft.com/office/drawing/2014/main" xmlns="" id="{6D7FBA7B-F2DE-4ACB-8E59-6D16590679A1}"/>
                </a:ext>
              </a:extLst>
            </p:cNvPr>
            <p:cNvSpPr/>
            <p:nvPr/>
          </p:nvSpPr>
          <p:spPr>
            <a:xfrm rot="18930439">
              <a:off x="6138174" y="4614792"/>
              <a:ext cx="504056" cy="504056"/>
            </a:xfrm>
            <a:prstGeom prst="teardrop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28">
              <a:extLst>
                <a:ext uri="{FF2B5EF4-FFF2-40B4-BE49-F238E27FC236}">
                  <a16:creationId xmlns:a16="http://schemas.microsoft.com/office/drawing/2014/main" xmlns="" id="{017E73DE-A51C-4262-B8A8-36F854DF51A4}"/>
                </a:ext>
              </a:extLst>
            </p:cNvPr>
            <p:cNvSpPr/>
            <p:nvPr/>
          </p:nvSpPr>
          <p:spPr>
            <a:xfrm rot="5400000">
              <a:off x="5086533" y="1988840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29">
              <a:extLst>
                <a:ext uri="{FF2B5EF4-FFF2-40B4-BE49-F238E27FC236}">
                  <a16:creationId xmlns:a16="http://schemas.microsoft.com/office/drawing/2014/main" xmlns="" id="{D56A7DDE-6B66-47D0-9047-B7180C6D7738}"/>
                </a:ext>
              </a:extLst>
            </p:cNvPr>
            <p:cNvSpPr/>
            <p:nvPr/>
          </p:nvSpPr>
          <p:spPr>
            <a:xfrm rot="16200000">
              <a:off x="7227551" y="4119614"/>
              <a:ext cx="504056" cy="504056"/>
            </a:xfrm>
            <a:prstGeom prst="teardrop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30">
              <a:extLst>
                <a:ext uri="{FF2B5EF4-FFF2-40B4-BE49-F238E27FC236}">
                  <a16:creationId xmlns:a16="http://schemas.microsoft.com/office/drawing/2014/main" xmlns="" id="{3301B687-062D-4413-B878-7F60290F78C1}"/>
                </a:ext>
              </a:extLst>
            </p:cNvPr>
            <p:cNvSpPr/>
            <p:nvPr/>
          </p:nvSpPr>
          <p:spPr>
            <a:xfrm rot="13370677">
              <a:off x="7675128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31">
              <a:extLst>
                <a:ext uri="{FF2B5EF4-FFF2-40B4-BE49-F238E27FC236}">
                  <a16:creationId xmlns:a16="http://schemas.microsoft.com/office/drawing/2014/main" xmlns="" id="{74439311-0CD6-45B1-819B-D324E3F3287E}"/>
                </a:ext>
              </a:extLst>
            </p:cNvPr>
            <p:cNvSpPr/>
            <p:nvPr/>
          </p:nvSpPr>
          <p:spPr>
            <a:xfrm rot="2853091">
              <a:off x="4583464" y="3068960"/>
              <a:ext cx="504056" cy="504056"/>
            </a:xfrm>
            <a:prstGeom prst="teardrop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2">
              <a:extLst>
                <a:ext uri="{FF2B5EF4-FFF2-40B4-BE49-F238E27FC236}">
                  <a16:creationId xmlns:a16="http://schemas.microsoft.com/office/drawing/2014/main" xmlns="" id="{D0EFFF4A-6C80-4B0A-8722-A1D987CA1FA4}"/>
                </a:ext>
              </a:extLst>
            </p:cNvPr>
            <p:cNvSpPr/>
            <p:nvPr/>
          </p:nvSpPr>
          <p:spPr>
            <a:xfrm rot="11064687">
              <a:off x="7308304" y="2043092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xmlns="" id="{E2BA8F7A-BFF6-4EA6-937A-B83E6E78CE9B}"/>
                </a:ext>
              </a:extLst>
            </p:cNvPr>
            <p:cNvSpPr/>
            <p:nvPr/>
          </p:nvSpPr>
          <p:spPr>
            <a:xfrm>
              <a:off x="5059910" y="4221088"/>
              <a:ext cx="504056" cy="504056"/>
            </a:xfrm>
            <a:prstGeom prst="teardrop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35">
              <a:extLst>
                <a:ext uri="{FF2B5EF4-FFF2-40B4-BE49-F238E27FC236}">
                  <a16:creationId xmlns:a16="http://schemas.microsoft.com/office/drawing/2014/main" xmlns="" id="{30591FA1-BFE9-4BAF-8167-510AFDD2E7A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5516772" y="241907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9">
              <a:extLst>
                <a:ext uri="{FF2B5EF4-FFF2-40B4-BE49-F238E27FC236}">
                  <a16:creationId xmlns:a16="http://schemas.microsoft.com/office/drawing/2014/main" xmlns="" id="{EA92C96E-3211-43DC-9CD7-90C319A6E93B}"/>
                </a:ext>
              </a:extLst>
            </p:cNvPr>
            <p:cNvCxnSpPr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2">
              <a:extLst>
                <a:ext uri="{FF2B5EF4-FFF2-40B4-BE49-F238E27FC236}">
                  <a16:creationId xmlns:a16="http://schemas.microsoft.com/office/drawing/2014/main" xmlns="" id="{2D52BC16-9913-40CF-8EFD-B1C66065E647}"/>
                </a:ext>
              </a:extLst>
            </p:cNvPr>
            <p:cNvCxnSpPr>
              <a:cxnSpLocks/>
              <a:stCxn id="12" idx="7"/>
              <a:endCxn id="23" idx="3"/>
            </p:cNvCxnSpPr>
            <p:nvPr/>
          </p:nvCxnSpPr>
          <p:spPr>
            <a:xfrm flipV="1">
              <a:off x="5563966" y="3855620"/>
              <a:ext cx="291604" cy="36546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5">
              <a:extLst>
                <a:ext uri="{FF2B5EF4-FFF2-40B4-BE49-F238E27FC236}">
                  <a16:creationId xmlns:a16="http://schemas.microsoft.com/office/drawing/2014/main" xmlns="" id="{8B677E43-D241-4A4C-87F2-17934BB93656}"/>
                </a:ext>
              </a:extLst>
            </p:cNvPr>
            <p:cNvCxnSpPr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1">
              <a:extLst>
                <a:ext uri="{FF2B5EF4-FFF2-40B4-BE49-F238E27FC236}">
                  <a16:creationId xmlns:a16="http://schemas.microsoft.com/office/drawing/2014/main" xmlns="" id="{4065FE4C-E229-4C17-B02B-B82B69F1B60D}"/>
                </a:ext>
              </a:extLst>
            </p:cNvPr>
            <p:cNvCxnSpPr>
              <a:endCxn id="23" idx="5"/>
            </p:cNvCxnSpPr>
            <p:nvPr/>
          </p:nvCxnSpPr>
          <p:spPr>
            <a:xfrm flipH="1" flipV="1">
              <a:off x="6924834" y="3855620"/>
              <a:ext cx="376534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4">
              <a:extLst>
                <a:ext uri="{FF2B5EF4-FFF2-40B4-BE49-F238E27FC236}">
                  <a16:creationId xmlns:a16="http://schemas.microsoft.com/office/drawing/2014/main" xmlns="" id="{535D25AF-4BA9-4975-9D85-FBCCD0850636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xmlns="" id="{D84D1499-864A-4A3E-BE66-75E612A0C392}"/>
                </a:ext>
              </a:extLst>
            </p:cNvPr>
            <p:cNvCxnSpPr>
              <a:endCxn id="23" idx="7"/>
            </p:cNvCxnSpPr>
            <p:nvPr/>
          </p:nvCxnSpPr>
          <p:spPr>
            <a:xfrm flipH="1">
              <a:off x="6924834" y="2473331"/>
              <a:ext cx="457287" cy="313025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:a16="http://schemas.microsoft.com/office/drawing/2014/main" xmlns="" id="{43BB4BB3-16AB-4511-89C2-0E252931532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xmlns="" id="{5E7E6DAF-F6F2-43F3-A8BB-C5ECC5C69EC5}"/>
                </a:ext>
              </a:extLst>
            </p:cNvPr>
            <p:cNvCxnSpPr>
              <a:cxnSpLocks/>
              <a:stCxn id="11" idx="7"/>
              <a:endCxn id="23" idx="7"/>
            </p:cNvCxnSpPr>
            <p:nvPr/>
          </p:nvCxnSpPr>
          <p:spPr>
            <a:xfrm flipH="1">
              <a:off x="6924834" y="2527017"/>
              <a:ext cx="364831" cy="25933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74">
            <a:extLst>
              <a:ext uri="{FF2B5EF4-FFF2-40B4-BE49-F238E27FC236}">
                <a16:creationId xmlns:a16="http://schemas.microsoft.com/office/drawing/2014/main" xmlns="" id="{FC4FE9B3-D421-49F4-AC22-63939EEA5983}"/>
              </a:ext>
            </a:extLst>
          </p:cNvPr>
          <p:cNvSpPr/>
          <p:nvPr/>
        </p:nvSpPr>
        <p:spPr>
          <a:xfrm>
            <a:off x="323528" y="4516247"/>
            <a:ext cx="558890" cy="627253"/>
          </a:xfrm>
          <a:prstGeom prst="teardrop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xmlns="" id="{9F2DD983-58B7-459F-A1C1-D31E4C44975E}"/>
              </a:ext>
            </a:extLst>
          </p:cNvPr>
          <p:cNvSpPr/>
          <p:nvPr/>
        </p:nvSpPr>
        <p:spPr>
          <a:xfrm flipH="1">
            <a:off x="5481801" y="3007957"/>
            <a:ext cx="120764" cy="12076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xmlns="" id="{582845E6-E870-435A-A35E-3877E7E8EF54}"/>
              </a:ext>
            </a:extLst>
          </p:cNvPr>
          <p:cNvSpPr/>
          <p:nvPr/>
        </p:nvSpPr>
        <p:spPr>
          <a:xfrm>
            <a:off x="8264938" y="2993565"/>
            <a:ext cx="85814" cy="11356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xmlns="" id="{3E3E5747-0880-42F3-9661-C4844BE24B2A}"/>
              </a:ext>
            </a:extLst>
          </p:cNvPr>
          <p:cNvSpPr/>
          <p:nvPr/>
        </p:nvSpPr>
        <p:spPr>
          <a:xfrm>
            <a:off x="6869074" y="4399731"/>
            <a:ext cx="116822" cy="118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xmlns="" id="{2EA46550-3E91-4467-AC5F-AD58E63D3219}"/>
              </a:ext>
            </a:extLst>
          </p:cNvPr>
          <p:cNvSpPr/>
          <p:nvPr/>
        </p:nvSpPr>
        <p:spPr>
          <a:xfrm rot="2700000">
            <a:off x="5958371" y="1958971"/>
            <a:ext cx="89786" cy="1609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AF7E810A-ECDB-414D-85B4-F59E65573831}"/>
              </a:ext>
            </a:extLst>
          </p:cNvPr>
          <p:cNvSpPr/>
          <p:nvPr/>
        </p:nvSpPr>
        <p:spPr>
          <a:xfrm flipH="1">
            <a:off x="6872569" y="1623836"/>
            <a:ext cx="132248" cy="109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3F694C82-BE1C-4B2D-AF0D-893E50BA60B7}"/>
              </a:ext>
            </a:extLst>
          </p:cNvPr>
          <p:cNvSpPr/>
          <p:nvPr/>
        </p:nvSpPr>
        <p:spPr>
          <a:xfrm rot="18805991">
            <a:off x="7810375" y="3956410"/>
            <a:ext cx="127244" cy="12591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xmlns="" id="{FC3F0F99-1399-42D6-A7C8-A7DA2F74B7C5}"/>
              </a:ext>
            </a:extLst>
          </p:cNvPr>
          <p:cNvSpPr/>
          <p:nvPr/>
        </p:nvSpPr>
        <p:spPr>
          <a:xfrm>
            <a:off x="7920476" y="2070512"/>
            <a:ext cx="131467" cy="1098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Chord 15">
            <a:extLst>
              <a:ext uri="{FF2B5EF4-FFF2-40B4-BE49-F238E27FC236}">
                <a16:creationId xmlns:a16="http://schemas.microsoft.com/office/drawing/2014/main" xmlns="" id="{2E9F7972-3320-42CD-A59A-B7E07A724CB1}"/>
              </a:ext>
            </a:extLst>
          </p:cNvPr>
          <p:cNvSpPr/>
          <p:nvPr/>
        </p:nvSpPr>
        <p:spPr>
          <a:xfrm>
            <a:off x="5928370" y="4009486"/>
            <a:ext cx="67232" cy="14658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64">
            <a:extLst>
              <a:ext uri="{FF2B5EF4-FFF2-40B4-BE49-F238E27FC236}">
                <a16:creationId xmlns:a16="http://schemas.microsoft.com/office/drawing/2014/main" xmlns="" id="{C598D403-9D96-40FA-B9EB-186781B515BF}"/>
              </a:ext>
            </a:extLst>
          </p:cNvPr>
          <p:cNvSpPr/>
          <p:nvPr/>
        </p:nvSpPr>
        <p:spPr>
          <a:xfrm>
            <a:off x="737432" y="4544472"/>
            <a:ext cx="558890" cy="599028"/>
          </a:xfrm>
          <a:prstGeom prst="teardrop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Oval 72">
            <a:extLst>
              <a:ext uri="{FF2B5EF4-FFF2-40B4-BE49-F238E27FC236}">
                <a16:creationId xmlns:a16="http://schemas.microsoft.com/office/drawing/2014/main" xmlns="" id="{986B53E2-1AF7-46B4-986C-F0A56B253CD5}"/>
              </a:ext>
            </a:extLst>
          </p:cNvPr>
          <p:cNvSpPr/>
          <p:nvPr/>
        </p:nvSpPr>
        <p:spPr>
          <a:xfrm>
            <a:off x="1187624" y="4544472"/>
            <a:ext cx="559046" cy="599028"/>
          </a:xfrm>
          <a:prstGeom prst="teardrop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70">
            <a:extLst>
              <a:ext uri="{FF2B5EF4-FFF2-40B4-BE49-F238E27FC236}">
                <a16:creationId xmlns:a16="http://schemas.microsoft.com/office/drawing/2014/main" xmlns="" id="{A1103F48-9FEE-4A30-B9BA-53547D7295C4}"/>
              </a:ext>
            </a:extLst>
          </p:cNvPr>
          <p:cNvSpPr/>
          <p:nvPr/>
        </p:nvSpPr>
        <p:spPr>
          <a:xfrm>
            <a:off x="1619672" y="4563846"/>
            <a:ext cx="558968" cy="579654"/>
          </a:xfrm>
          <a:prstGeom prst="teardrop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106" y="832084"/>
            <a:ext cx="53010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/>
              <a:t>Để in văn bản, thực hiện các thao tác sau</a:t>
            </a:r>
            <a:r>
              <a:rPr lang="nl-NL" sz="2000" i="1"/>
              <a:t>: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B1. </a:t>
            </a:r>
            <a:r>
              <a:rPr lang="nl-NL" sz="2000" i="1" smtClean="0"/>
              <a:t>Nháy </a:t>
            </a:r>
            <a:r>
              <a:rPr lang="nl-NL" sz="2000" i="1"/>
              <a:t>chuột vào bảng chọn </a:t>
            </a:r>
            <a:r>
              <a:rPr lang="nl-NL" sz="2000" b="1" i="1"/>
              <a:t>File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B2. </a:t>
            </a:r>
            <a:r>
              <a:rPr lang="nl-NL" sz="2000" i="1" smtClean="0"/>
              <a:t>Nháy </a:t>
            </a:r>
            <a:r>
              <a:rPr lang="nl-NL" sz="2000" i="1"/>
              <a:t>chuột vào lệnh </a:t>
            </a:r>
            <a:r>
              <a:rPr lang="nl-NL" sz="2000" b="1" i="1"/>
              <a:t>Print </a:t>
            </a:r>
            <a:r>
              <a:rPr lang="nl-NL" sz="2000" i="1"/>
              <a:t>để mở vùng </a:t>
            </a:r>
            <a:endParaRPr lang="nl-NL" sz="2000" i="1" smtClean="0"/>
          </a:p>
          <a:p>
            <a:pPr lvl="0">
              <a:lnSpc>
                <a:spcPct val="150000"/>
              </a:lnSpc>
            </a:pPr>
            <a:r>
              <a:rPr lang="nl-NL" sz="2000" i="1" smtClean="0"/>
              <a:t>các </a:t>
            </a:r>
            <a:r>
              <a:rPr lang="nl-NL" sz="2000" i="1"/>
              <a:t>tùy chọn in ấn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B3. </a:t>
            </a:r>
            <a:r>
              <a:rPr lang="nl-NL" sz="2000" i="1" smtClean="0"/>
              <a:t>Nháy </a:t>
            </a:r>
            <a:r>
              <a:rPr lang="nl-NL" sz="2000" i="1"/>
              <a:t>chuột chọn các tùy chọn in ấn như số bản in, trang sẽ in, hướng giấy</a:t>
            </a:r>
            <a:endParaRPr lang="en-US" sz="2000"/>
          </a:p>
          <a:p>
            <a:pPr lvl="0">
              <a:lnSpc>
                <a:spcPct val="150000"/>
              </a:lnSpc>
            </a:pPr>
            <a:r>
              <a:rPr lang="nl-NL" sz="2000" b="1" i="1" smtClean="0"/>
              <a:t>B4. </a:t>
            </a:r>
            <a:r>
              <a:rPr lang="nl-NL" sz="2000" i="1" smtClean="0"/>
              <a:t>Nháy </a:t>
            </a:r>
            <a:r>
              <a:rPr lang="nl-NL" sz="2000" i="1"/>
              <a:t>chuột vào lệnh </a:t>
            </a:r>
            <a:r>
              <a:rPr lang="nl-NL" sz="2000" b="1" i="1"/>
              <a:t>Print</a:t>
            </a:r>
            <a:r>
              <a:rPr lang="nl-NL" sz="2000" i="1"/>
              <a:t> để in văn bản.</a:t>
            </a:r>
            <a:endParaRPr lang="en-US" sz="200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864721" y="1017839"/>
            <a:ext cx="2509908" cy="26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6718"/>
            <a:ext cx="9144000" cy="2983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="" xmlns:a16="http://schemas.microsoft.com/office/drawing/2014/main" id="{ECE61CD3-8F4B-4A40-BC31-D5BBB3A6BA29}"/>
              </a:ext>
            </a:extLst>
          </p:cNvPr>
          <p:cNvGrpSpPr/>
          <p:nvPr/>
        </p:nvGrpSpPr>
        <p:grpSpPr>
          <a:xfrm>
            <a:off x="380218" y="1757103"/>
            <a:ext cx="3326084" cy="194038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="" xmlns:a16="http://schemas.microsoft.com/office/drawing/2014/main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="" xmlns:a16="http://schemas.microsoft.com/office/drawing/2014/main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="" xmlns:a16="http://schemas.microsoft.com/office/drawing/2014/main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="" xmlns:a16="http://schemas.microsoft.com/office/drawing/2014/main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en-US" altLang="ko-KR" sz="2800" b="1" smtClean="0">
                <a:solidFill>
                  <a:srgbClr val="002060"/>
                </a:solidFill>
              </a:rPr>
              <a:t>HƯỚNG DẪN VỀ NHÀ</a:t>
            </a:r>
            <a:endParaRPr lang="ko-KR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922197" y="1824453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1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86849" y="1804506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2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01616" y="1824453"/>
            <a:ext cx="648072" cy="64807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mtClean="0">
                <a:solidFill>
                  <a:schemeClr val="bg1"/>
                </a:solidFill>
              </a:rPr>
              <a:t>3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8197" y="2649712"/>
            <a:ext cx="2462919" cy="1200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5833" y="2605766"/>
            <a:ext cx="216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Xem lại nội dung bài học</a:t>
            </a:r>
            <a:endParaRPr lang="ko-KR" alt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3083" y="2625150"/>
            <a:ext cx="2462919" cy="1200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76097" y="2593824"/>
            <a:ext cx="246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Hoàn thành bài tập sgk và sbt</a:t>
            </a:r>
            <a:endParaRPr lang="ko-KR" alt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88224" y="2675080"/>
            <a:ext cx="2462919" cy="1200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88224" y="264971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cs typeface="Arial" pitchFamily="34" charset="0"/>
              </a:rPr>
              <a:t>Xem trước nội dung bài 3</a:t>
            </a:r>
            <a:endParaRPr lang="ko-KR" altLang="en-US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12" grpId="0" animBg="1"/>
      <p:bldP spid="14" grpId="0" animBg="1"/>
      <p:bldP spid="3" grpId="0" animBg="1"/>
      <p:bldP spid="16" grpId="0"/>
      <p:bldP spid="17" grpId="0" animBg="1"/>
      <p:bldP spid="18" grpId="0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19" y="1128131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 flipH="1">
            <a:off x="5871186" y="4258449"/>
            <a:ext cx="505476" cy="5054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 flipH="1">
            <a:off x="684872" y="4258449"/>
            <a:ext cx="505476" cy="5054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 flipH="1">
            <a:off x="3278029" y="4258449"/>
            <a:ext cx="505476" cy="50547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9"/>
          <p:cNvSpPr/>
          <p:nvPr/>
        </p:nvSpPr>
        <p:spPr>
          <a:xfrm flipH="1">
            <a:off x="811780" y="4393399"/>
            <a:ext cx="251661" cy="2355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16"/>
          <p:cNvSpPr/>
          <p:nvPr/>
        </p:nvSpPr>
        <p:spPr>
          <a:xfrm rot="18900000" flipH="1">
            <a:off x="6020558" y="4340278"/>
            <a:ext cx="190661" cy="3418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6"/>
          <p:cNvSpPr>
            <a:spLocks noChangeAspect="1"/>
          </p:cNvSpPr>
          <p:nvPr/>
        </p:nvSpPr>
        <p:spPr>
          <a:xfrm rot="18900000" flipH="1">
            <a:off x="3488086" y="4353516"/>
            <a:ext cx="85363" cy="34223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03598"/>
            <a:ext cx="1008112" cy="2520280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06429"/>
            <a:ext cx="1654766" cy="2489457"/>
          </a:xfrm>
        </p:spPr>
      </p:pic>
      <p:sp>
        <p:nvSpPr>
          <p:cNvPr id="37" name="TextBox 36"/>
          <p:cNvSpPr txBox="1"/>
          <p:nvPr/>
        </p:nvSpPr>
        <p:spPr>
          <a:xfrm>
            <a:off x="1190348" y="2126237"/>
            <a:ext cx="372570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</a:rPr>
              <a:t>ĐÃ LẮNG NGHE!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073" y="1942800"/>
            <a:ext cx="7596336" cy="776530"/>
          </a:xfrm>
        </p:spPr>
        <p:txBody>
          <a:bodyPr/>
          <a:lstStyle/>
          <a:p>
            <a:r>
              <a:rPr lang="en-US" altLang="ko-KR" sz="2400" u="sng" smtClean="0">
                <a:solidFill>
                  <a:srgbClr val="7030A0"/>
                </a:solidFill>
              </a:rPr>
              <a:t>NỘI DUNG BÀI HỌC</a:t>
            </a:r>
            <a:endParaRPr lang="ko-KR" altLang="en-US" sz="2400" u="sng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8686" y="2719330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258661" y="2789496"/>
            <a:ext cx="6116031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2"/>
          <p:cNvSpPr txBox="1"/>
          <p:nvPr/>
        </p:nvSpPr>
        <p:spPr bwMode="auto">
          <a:xfrm>
            <a:off x="2258661" y="2841441"/>
            <a:ext cx="582116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7030A0"/>
                </a:solidFill>
              </a:rPr>
              <a:t>Khám phá cách thực hiện định dạng đoạn</a:t>
            </a:r>
            <a:endParaRPr lang="ko-KR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8686" y="3566599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ectangle 27"/>
          <p:cNvSpPr/>
          <p:nvPr/>
        </p:nvSpPr>
        <p:spPr>
          <a:xfrm>
            <a:off x="2258661" y="3638599"/>
            <a:ext cx="6116031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31" name="TextBox 12"/>
          <p:cNvSpPr txBox="1"/>
          <p:nvPr/>
        </p:nvSpPr>
        <p:spPr bwMode="auto">
          <a:xfrm>
            <a:off x="2288829" y="3701230"/>
            <a:ext cx="481304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7030A0"/>
                </a:solidFill>
              </a:rPr>
              <a:t>Tìm hiểu về định dạng trang</a:t>
            </a:r>
            <a:endParaRPr lang="ko-KR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98927" y="2789496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rgbClr val="7030A0"/>
                </a:solidFill>
              </a:rPr>
              <a:t>1</a:t>
            </a:r>
            <a:endParaRPr lang="ko-KR" altLang="en-US" sz="2800" b="1">
              <a:solidFill>
                <a:srgbClr val="7030A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98927" y="3638599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rgbClr val="7030A0"/>
                </a:solidFill>
              </a:rPr>
              <a:t>2</a:t>
            </a:r>
            <a:endParaRPr lang="ko-KR" altLang="en-US" sz="2800" b="1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968" y="195486"/>
            <a:ext cx="6447544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>
                <a:solidFill>
                  <a:srgbClr val="002060"/>
                </a:solidFill>
              </a:rPr>
              <a:t>BÀI 2. TRÌNH BÀY TRANG, </a:t>
            </a:r>
            <a:endParaRPr lang="nl-NL" sz="3200" b="1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3200" b="1" smtClean="0">
                <a:solidFill>
                  <a:srgbClr val="002060"/>
                </a:solidFill>
              </a:rPr>
              <a:t>ĐỊNH </a:t>
            </a:r>
            <a:r>
              <a:rPr lang="nl-NL" sz="3200" b="1">
                <a:solidFill>
                  <a:srgbClr val="002060"/>
                </a:solidFill>
              </a:rPr>
              <a:t>TRANG VÀ IN VĂN BẢN</a:t>
            </a:r>
            <a:endParaRPr lang="en-US" sz="3200" b="1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9505" y="267494"/>
            <a:ext cx="6192855" cy="1512168"/>
          </a:xfrm>
          <a:prstGeom prst="round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58686" y="4377217"/>
            <a:ext cx="7020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2258661" y="4449217"/>
            <a:ext cx="6116031" cy="50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0C458"/>
              </a:solidFill>
            </a:endParaRPr>
          </a:p>
        </p:txBody>
      </p:sp>
      <p:sp>
        <p:nvSpPr>
          <p:cNvPr id="32" name="TextBox 12"/>
          <p:cNvSpPr txBox="1"/>
          <p:nvPr/>
        </p:nvSpPr>
        <p:spPr bwMode="auto">
          <a:xfrm>
            <a:off x="2288829" y="4511848"/>
            <a:ext cx="481304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7030A0"/>
                </a:solidFill>
              </a:rPr>
              <a:t>In văn bản</a:t>
            </a:r>
            <a:endParaRPr lang="ko-KR" altLang="en-US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98927" y="4449217"/>
            <a:ext cx="612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smtClean="0">
                <a:solidFill>
                  <a:srgbClr val="7030A0"/>
                </a:solidFill>
              </a:rPr>
              <a:t>3</a:t>
            </a:r>
            <a:endParaRPr lang="ko-KR" altLang="en-US" sz="28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9" grpId="0"/>
      <p:bldP spid="27" grpId="0" animBg="1"/>
      <p:bldP spid="28" grpId="0" animBg="1"/>
      <p:bldP spid="31" grpId="0"/>
      <p:bldP spid="36" grpId="0" animBg="1"/>
      <p:bldP spid="42" grpId="0" animBg="1"/>
      <p:bldP spid="3" grpId="0"/>
      <p:bldP spid="4" grpId="0" animBg="1"/>
      <p:bldP spid="25" grpId="0" animBg="1"/>
      <p:bldP spid="26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9" name="Rectangle 8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20" name="Rectangle 19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A0C458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9543"/>
            <a:ext cx="1584175" cy="1872208"/>
          </a:xfrm>
        </p:spPr>
      </p:pic>
      <p:sp>
        <p:nvSpPr>
          <p:cNvPr id="5" name="Rectangle 4"/>
          <p:cNvSpPr/>
          <p:nvPr/>
        </p:nvSpPr>
        <p:spPr>
          <a:xfrm>
            <a:off x="2427378" y="3016271"/>
            <a:ext cx="4572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1. Khám </a:t>
            </a:r>
            <a:r>
              <a:rPr lang="en-US" sz="2800" b="1">
                <a:solidFill>
                  <a:srgbClr val="7030A0"/>
                </a:solidFill>
              </a:rPr>
              <a:t>phá cách </a:t>
            </a:r>
            <a:endParaRPr lang="en-US" sz="2800" b="1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thực </a:t>
            </a:r>
            <a:r>
              <a:rPr lang="en-US" sz="2800" b="1">
                <a:solidFill>
                  <a:srgbClr val="7030A0"/>
                </a:solidFill>
              </a:rPr>
              <a:t>hiện định dạng đoạn</a:t>
            </a:r>
            <a:endParaRPr lang="ko-KR" alt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1835696" cy="201298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</p:pic>
      <p:pic>
        <p:nvPicPr>
          <p:cNvPr id="24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96503"/>
            <a:ext cx="1835696" cy="19386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508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5084"/>
            <a:ext cx="867645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smtClean="0">
                <a:solidFill>
                  <a:srgbClr val="7030A0"/>
                </a:solidFill>
              </a:rPr>
              <a:t>1. Khám </a:t>
            </a:r>
            <a:r>
              <a:rPr lang="en-US" sz="2400" b="1">
                <a:solidFill>
                  <a:srgbClr val="7030A0"/>
                </a:solidFill>
              </a:rPr>
              <a:t>phá cách </a:t>
            </a:r>
            <a:r>
              <a:rPr lang="en-US" sz="2400" b="1" smtClean="0">
                <a:solidFill>
                  <a:srgbClr val="7030A0"/>
                </a:solidFill>
              </a:rPr>
              <a:t>thực </a:t>
            </a:r>
            <a:r>
              <a:rPr lang="en-US" sz="2400" b="1">
                <a:solidFill>
                  <a:srgbClr val="7030A0"/>
                </a:solidFill>
              </a:rPr>
              <a:t>hiện định dạng đoạn</a:t>
            </a:r>
            <a:endParaRPr lang="ko-KR" alt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4430" y="828597"/>
            <a:ext cx="6264696" cy="3600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77" y="886039"/>
            <a:ext cx="5849167" cy="33989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475656" y="1726000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450431" y="3291830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99792" y="2451816"/>
            <a:ext cx="0" cy="38388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164288" y="1758214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27346" y="3291830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91680" y="4284981"/>
            <a:ext cx="5660891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2"/>
          </p:cNvCxnSpPr>
          <p:nvPr/>
        </p:nvCxnSpPr>
        <p:spPr>
          <a:xfrm>
            <a:off x="922984" y="1275606"/>
            <a:ext cx="635462" cy="36004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7504" y="632934"/>
            <a:ext cx="1630959" cy="64267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thụt vào của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dòng đầu đoạn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301027" y="3435846"/>
            <a:ext cx="257419" cy="296327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-1" y="3561115"/>
            <a:ext cx="1414431" cy="1242883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dirty="0" err="1" smtClean="0">
                <a:solidFill>
                  <a:srgbClr val="002060"/>
                </a:solidFill>
              </a:rPr>
              <a:t>Độ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thụt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vào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500" dirty="0" err="1" smtClean="0">
                <a:solidFill>
                  <a:srgbClr val="002060"/>
                </a:solidFill>
              </a:rPr>
              <a:t>của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toàn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endParaRPr lang="en-US" sz="15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rgbClr val="002060"/>
                </a:solidFill>
              </a:rPr>
              <a:t>đ</a:t>
            </a:r>
            <a:r>
              <a:rPr lang="en-US" sz="1500" dirty="0" err="1" smtClean="0">
                <a:solidFill>
                  <a:srgbClr val="002060"/>
                </a:solidFill>
              </a:rPr>
              <a:t>oạn</a:t>
            </a:r>
            <a:r>
              <a:rPr lang="en-US" sz="1500" dirty="0" smtClean="0">
                <a:solidFill>
                  <a:srgbClr val="002060"/>
                </a:solidFill>
              </a:rPr>
              <a:t> (</a:t>
            </a:r>
            <a:r>
              <a:rPr lang="en-US" sz="1500" dirty="0" err="1" smtClean="0">
                <a:solidFill>
                  <a:srgbClr val="002060"/>
                </a:solidFill>
              </a:rPr>
              <a:t>lề</a:t>
            </a:r>
            <a:r>
              <a:rPr lang="en-US" sz="1500" dirty="0" smtClean="0">
                <a:solidFill>
                  <a:srgbClr val="002060"/>
                </a:solidFill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</a:rPr>
              <a:t>trái</a:t>
            </a:r>
            <a:r>
              <a:rPr lang="en-US" sz="1500" dirty="0" smtClean="0">
                <a:solidFill>
                  <a:srgbClr val="002060"/>
                </a:solidFill>
              </a:rPr>
              <a:t>)</a:t>
            </a:r>
            <a:endParaRPr lang="en-US" sz="1500" dirty="0">
              <a:solidFill>
                <a:srgbClr val="00206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482144" y="2944560"/>
            <a:ext cx="330216" cy="20325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12360" y="2309352"/>
            <a:ext cx="1331640" cy="140905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thụt vào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của toàn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solidFill>
                  <a:srgbClr val="002060"/>
                </a:solidFill>
              </a:rPr>
              <a:t>đ</a:t>
            </a:r>
            <a:r>
              <a:rPr lang="en-US" sz="1500" smtClean="0">
                <a:solidFill>
                  <a:srgbClr val="002060"/>
                </a:solidFill>
              </a:rPr>
              <a:t>oạn </a:t>
            </a:r>
          </a:p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(lề phải)</a:t>
            </a:r>
            <a:endParaRPr lang="en-US" sz="1500">
              <a:solidFill>
                <a:srgbClr val="00206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-1" y="2322422"/>
            <a:ext cx="1429737" cy="64267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dãn đoạn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429736" y="2644542"/>
            <a:ext cx="1198048" cy="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677807" y="1653294"/>
            <a:ext cx="1429737" cy="4972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Độ dãn dòng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297313" y="1901924"/>
            <a:ext cx="381813" cy="306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113584" y="4619183"/>
            <a:ext cx="3096344" cy="4972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500" smtClean="0">
                <a:solidFill>
                  <a:srgbClr val="002060"/>
                </a:solidFill>
              </a:rPr>
              <a:t>Kiểu căn biên cân đều hai bên</a:t>
            </a:r>
            <a:endParaRPr lang="en-US" sz="1500">
              <a:solidFill>
                <a:srgbClr val="002060"/>
              </a:solidFill>
            </a:endParaRPr>
          </a:p>
        </p:txBody>
      </p:sp>
      <p:cxnSp>
        <p:nvCxnSpPr>
          <p:cNvPr id="60" name="Straight Arrow Connector 59"/>
          <p:cNvCxnSpPr>
            <a:endCxn id="4" idx="2"/>
          </p:cNvCxnSpPr>
          <p:nvPr/>
        </p:nvCxnSpPr>
        <p:spPr>
          <a:xfrm flipV="1">
            <a:off x="4546779" y="4284981"/>
            <a:ext cx="10782" cy="33420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6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7" grpId="0" animBg="1"/>
      <p:bldP spid="44" grpId="0" animBg="1"/>
      <p:bldP spid="47" grpId="0" animBg="1"/>
      <p:bldP spid="52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3"/>
          <p:cNvSpPr/>
          <p:nvPr/>
        </p:nvSpPr>
        <p:spPr>
          <a:xfrm>
            <a:off x="107504" y="58896"/>
            <a:ext cx="639862" cy="54104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/>
          <p:cNvSpPr/>
          <p:nvPr/>
        </p:nvSpPr>
        <p:spPr>
          <a:xfrm>
            <a:off x="226296" y="0"/>
            <a:ext cx="867645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1. Khám </a:t>
            </a:r>
            <a:r>
              <a:rPr lang="en-US" sz="2800" b="1">
                <a:solidFill>
                  <a:srgbClr val="7030A0"/>
                </a:solidFill>
              </a:rPr>
              <a:t>phá cách </a:t>
            </a:r>
            <a:r>
              <a:rPr lang="en-US" sz="2800" b="1" smtClean="0">
                <a:solidFill>
                  <a:srgbClr val="7030A0"/>
                </a:solidFill>
              </a:rPr>
              <a:t>thực </a:t>
            </a:r>
            <a:r>
              <a:rPr lang="en-US" sz="2800" b="1">
                <a:solidFill>
                  <a:srgbClr val="7030A0"/>
                </a:solidFill>
              </a:rPr>
              <a:t>hiện định dạng đoạn</a:t>
            </a:r>
            <a:endParaRPr lang="ko-KR" alt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341" y="915566"/>
            <a:ext cx="3993049" cy="288032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7" y="1041242"/>
            <a:ext cx="3744416" cy="2633603"/>
          </a:xfrm>
          <a:prstGeom prst="rect">
            <a:avLst/>
          </a:prstGeom>
        </p:spPr>
      </p:pic>
      <p:sp>
        <p:nvSpPr>
          <p:cNvPr id="29" name="Oval Callout 28"/>
          <p:cNvSpPr/>
          <p:nvPr/>
        </p:nvSpPr>
        <p:spPr>
          <a:xfrm>
            <a:off x="4564524" y="771550"/>
            <a:ext cx="4338228" cy="2592288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/>
              <a:t>Từ phân tích ví dụ trên, em hãy cho biết đoạn văn bản 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là gì? Các thuộc tính định </a:t>
            </a:r>
          </a:p>
          <a:p>
            <a:pPr algn="ctr">
              <a:lnSpc>
                <a:spcPct val="150000"/>
              </a:lnSpc>
            </a:pPr>
            <a:r>
              <a:rPr lang="en-US" smtClean="0"/>
              <a:t>dạng đoạn thường dùng?</a:t>
            </a: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3968" y="1041242"/>
            <a:ext cx="486003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>
                <a:solidFill>
                  <a:srgbClr val="002060"/>
                </a:solidFill>
              </a:rPr>
              <a:t>Đoạn văn bản là một hay một số dòng văn bản được viết giữa hai kí tự ngắt dòng.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28829" y="2211710"/>
            <a:ext cx="4572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002060"/>
                </a:solidFill>
              </a:rPr>
              <a:t>Các </a:t>
            </a:r>
            <a:r>
              <a:rPr lang="en-US">
                <a:solidFill>
                  <a:srgbClr val="002060"/>
                </a:solidFill>
              </a:rPr>
              <a:t>thuộc tính định dạng đoạn thường dùng là: </a:t>
            </a:r>
            <a:r>
              <a:rPr lang="en-US" i="1">
                <a:solidFill>
                  <a:srgbClr val="002060"/>
                </a:solidFill>
              </a:rPr>
              <a:t>kiểu căn lề, độ dãn dòng, độ </a:t>
            </a:r>
            <a:endParaRPr lang="en-US" i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>
                <a:solidFill>
                  <a:srgbClr val="002060"/>
                </a:solidFill>
              </a:rPr>
              <a:t> </a:t>
            </a:r>
            <a:r>
              <a:rPr lang="en-US" i="1" smtClean="0">
                <a:solidFill>
                  <a:srgbClr val="002060"/>
                </a:solidFill>
              </a:rPr>
              <a:t>    dãn </a:t>
            </a:r>
            <a:r>
              <a:rPr lang="en-US" i="1">
                <a:solidFill>
                  <a:srgbClr val="002060"/>
                </a:solidFill>
              </a:rPr>
              <a:t>đoạn.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93691" y="3939902"/>
            <a:ext cx="8609061" cy="105958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theo em, việc định dạng đoạn có ý nghĩa như thế nào?</a:t>
            </a:r>
            <a:endParaRPr lang="en-US" sz="2000"/>
          </a:p>
        </p:txBody>
      </p:sp>
      <p:sp>
        <p:nvSpPr>
          <p:cNvPr id="33" name="Rounded Rectangle 32"/>
          <p:cNvSpPr/>
          <p:nvPr/>
        </p:nvSpPr>
        <p:spPr>
          <a:xfrm>
            <a:off x="295614" y="3945986"/>
            <a:ext cx="8607138" cy="1059582"/>
          </a:xfrm>
          <a:prstGeom prst="roundRect">
            <a:avLst/>
          </a:prstGeom>
          <a:noFill/>
          <a:ln w="127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>
                <a:solidFill>
                  <a:srgbClr val="FF0000"/>
                </a:solidFill>
              </a:rPr>
              <a:t>Định dạng đoạn hợp lí </a:t>
            </a:r>
            <a:r>
              <a:rPr lang="en-US" smtClean="0">
                <a:solidFill>
                  <a:srgbClr val="FF0000"/>
                </a:solidFill>
              </a:rPr>
              <a:t>làm </a:t>
            </a:r>
            <a:r>
              <a:rPr lang="en-US">
                <a:solidFill>
                  <a:srgbClr val="FF0000"/>
                </a:solidFill>
              </a:rPr>
              <a:t>cho văn bản được trình bày đẹp hơn vì các </a:t>
            </a:r>
            <a:r>
              <a:rPr lang="en-US" smtClean="0">
                <a:solidFill>
                  <a:srgbClr val="FF0000"/>
                </a:solidFill>
              </a:rPr>
              <a:t>dòng, các </a:t>
            </a:r>
            <a:r>
              <a:rPr lang="en-US">
                <a:solidFill>
                  <a:srgbClr val="FF0000"/>
                </a:solidFill>
              </a:rPr>
              <a:t>đoạn được dãn cách phù hợp, văn bản được căn biên đều hai bên cũng đẹp hơn.</a:t>
            </a:r>
          </a:p>
        </p:txBody>
      </p:sp>
    </p:spTree>
    <p:extLst>
      <p:ext uri="{BB962C8B-B14F-4D97-AF65-F5344CB8AC3E}">
        <p14:creationId xmlns:p14="http://schemas.microsoft.com/office/powerpoint/2010/main" val="20079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29" grpId="1" animBg="1"/>
      <p:bldP spid="30" grpId="0"/>
      <p:bldP spid="31" grpId="0"/>
      <p:bldP spid="32" grpId="0" animBg="1"/>
      <p:bldP spid="32" grpId="1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7407" y="4963500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2458132" y="4963500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3898857" y="4963500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5339582" y="4963500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6780307" y="4963500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2194832" y="4867613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277407" y="4950188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35557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718132" y="4955887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6282" y="4879011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5158857" y="4961586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17007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599582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832" y="4873312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837407" y="4955887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29" y="0"/>
            <a:ext cx="867645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smtClean="0">
                <a:solidFill>
                  <a:srgbClr val="7030A0"/>
                </a:solidFill>
              </a:rPr>
              <a:t>1. Khám </a:t>
            </a:r>
            <a:r>
              <a:rPr lang="en-US" sz="2800" b="1">
                <a:solidFill>
                  <a:srgbClr val="7030A0"/>
                </a:solidFill>
              </a:rPr>
              <a:t>phá cách </a:t>
            </a:r>
            <a:r>
              <a:rPr lang="en-US" sz="2800" b="1" smtClean="0">
                <a:solidFill>
                  <a:srgbClr val="7030A0"/>
                </a:solidFill>
              </a:rPr>
              <a:t>thực </a:t>
            </a:r>
            <a:r>
              <a:rPr lang="en-US" sz="2800" b="1">
                <a:solidFill>
                  <a:srgbClr val="7030A0"/>
                </a:solidFill>
              </a:rPr>
              <a:t>hiện định dạng đoạn</a:t>
            </a:r>
            <a:endParaRPr lang="ko-KR" alt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8835"/>
            <a:ext cx="8226241" cy="4207361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7973785" y="4884710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2"/>
          <p:cNvSpPr/>
          <p:nvPr/>
        </p:nvSpPr>
        <p:spPr>
          <a:xfrm>
            <a:off x="8056360" y="4967285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62040" y="3040560"/>
              <a:ext cx="1929240" cy="95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680" y="3031200"/>
                <a:ext cx="1947960" cy="9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8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776530"/>
          </a:xfrm>
        </p:spPr>
        <p:txBody>
          <a:bodyPr/>
          <a:lstStyle/>
          <a:p>
            <a:r>
              <a:rPr lang="en-US" altLang="ko-KR" sz="3200" smtClean="0">
                <a:solidFill>
                  <a:srgbClr val="7030A0"/>
                </a:solidFill>
              </a:rPr>
              <a:t>2. Tìm hiểu về định dạng trang 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589" y="4876006"/>
            <a:ext cx="17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2311130" y="4876006"/>
            <a:ext cx="172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4349050" y="4876006"/>
            <a:ext cx="1728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ectangle 26"/>
          <p:cNvSpPr/>
          <p:nvPr/>
        </p:nvSpPr>
        <p:spPr>
          <a:xfrm>
            <a:off x="6372200" y="4876006"/>
            <a:ext cx="1728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9472"/>
          <a:stretch>
            <a:fillRect/>
          </a:stretch>
        </p:blipFill>
        <p:spPr>
          <a:xfrm>
            <a:off x="611188" y="1058863"/>
            <a:ext cx="3821112" cy="3097212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21376"/>
          <a:stretch>
            <a:fillRect/>
          </a:stretch>
        </p:blipFill>
        <p:spPr>
          <a:xfrm>
            <a:off x="4689475" y="1058863"/>
            <a:ext cx="4059238" cy="3097212"/>
          </a:xfrm>
        </p:spPr>
      </p:pic>
      <p:sp>
        <p:nvSpPr>
          <p:cNvPr id="32" name="Rectangle 31"/>
          <p:cNvSpPr/>
          <p:nvPr/>
        </p:nvSpPr>
        <p:spPr>
          <a:xfrm>
            <a:off x="738139" y="4659982"/>
            <a:ext cx="17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ectangle 33"/>
          <p:cNvSpPr/>
          <p:nvPr/>
        </p:nvSpPr>
        <p:spPr>
          <a:xfrm>
            <a:off x="2758680" y="4659982"/>
            <a:ext cx="172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ectangle 34"/>
          <p:cNvSpPr/>
          <p:nvPr/>
        </p:nvSpPr>
        <p:spPr>
          <a:xfrm>
            <a:off x="4796600" y="4659982"/>
            <a:ext cx="1728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19750" y="4659982"/>
            <a:ext cx="1728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Rectangle 37"/>
          <p:cNvSpPr/>
          <p:nvPr/>
        </p:nvSpPr>
        <p:spPr>
          <a:xfrm>
            <a:off x="276193" y="4443958"/>
            <a:ext cx="17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38"/>
          <p:cNvSpPr/>
          <p:nvPr/>
        </p:nvSpPr>
        <p:spPr>
          <a:xfrm>
            <a:off x="2296734" y="4443958"/>
            <a:ext cx="1728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Rectangle 39"/>
          <p:cNvSpPr/>
          <p:nvPr/>
        </p:nvSpPr>
        <p:spPr>
          <a:xfrm>
            <a:off x="4334654" y="4443958"/>
            <a:ext cx="1728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57804" y="4443958"/>
            <a:ext cx="1728000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0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9512" y="195486"/>
            <a:ext cx="0" cy="46085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9512" y="195486"/>
            <a:ext cx="8640768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820280" y="195486"/>
            <a:ext cx="0" cy="4608512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999777" y="132361"/>
            <a:ext cx="1992318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Tiêu đề trên</a:t>
            </a: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853759" y="658801"/>
            <a:ext cx="1" cy="78130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51480" y="658801"/>
            <a:ext cx="4176560" cy="4032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53760" y="9174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/>
              <a:t>….................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/>
              <a:t>……………………………………</a:t>
            </a:r>
          </a:p>
          <a:p>
            <a:pPr algn="ctr"/>
            <a:r>
              <a:rPr lang="en-US" smtClean="0"/>
              <a:t>………………</a:t>
            </a:r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317231" y="1440102"/>
            <a:ext cx="10730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259632" y="658801"/>
            <a:ext cx="791848" cy="133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995936" y="485804"/>
            <a:ext cx="0" cy="64578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322280" y="4407377"/>
            <a:ext cx="1992318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Tiêu đề dưới</a:t>
            </a:r>
            <a:endParaRPr lang="en-US"/>
          </a:p>
        </p:txBody>
      </p:sp>
      <p:cxnSp>
        <p:nvCxnSpPr>
          <p:cNvPr id="61" name="Straight Arrow Connector 60"/>
          <p:cNvCxnSpPr>
            <a:stCxn id="60" idx="1"/>
          </p:cNvCxnSpPr>
          <p:nvPr/>
        </p:nvCxnSpPr>
        <p:spPr>
          <a:xfrm flipH="1" flipV="1">
            <a:off x="4054205" y="4176627"/>
            <a:ext cx="2268075" cy="4074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808439" y="3925431"/>
            <a:ext cx="1" cy="78130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271911" y="4706732"/>
            <a:ext cx="1073057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1214312" y="3925431"/>
            <a:ext cx="791848" cy="133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51520" y="624871"/>
            <a:ext cx="1065711" cy="90350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</a:t>
            </a:r>
          </a:p>
          <a:p>
            <a:pPr algn="ctr"/>
            <a:r>
              <a:rPr lang="en-US" smtClean="0"/>
              <a:t>trên</a:t>
            </a: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93921" y="3864328"/>
            <a:ext cx="1065711" cy="90350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</a:t>
            </a:r>
          </a:p>
          <a:p>
            <a:pPr algn="ctr"/>
            <a:r>
              <a:rPr lang="en-US" smtClean="0"/>
              <a:t>dưới</a:t>
            </a:r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475656" y="660133"/>
            <a:ext cx="0" cy="3927841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91002" y="2156001"/>
            <a:ext cx="1123310" cy="93610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Chiều</a:t>
            </a:r>
          </a:p>
          <a:p>
            <a:pPr algn="ctr"/>
            <a:r>
              <a:rPr lang="en-US" smtClean="0"/>
              <a:t>cao</a:t>
            </a:r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214312" y="2675025"/>
            <a:ext cx="261344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542688" y="1440102"/>
            <a:ext cx="1" cy="251073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069469" y="1464174"/>
            <a:ext cx="1" cy="3555848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069470" y="3473677"/>
            <a:ext cx="47321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316627" y="1049451"/>
            <a:ext cx="4912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271911" y="4333746"/>
            <a:ext cx="4912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2306079" y="3473678"/>
            <a:ext cx="0" cy="47715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1963245" y="3999905"/>
            <a:ext cx="1036532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trái</a:t>
            </a:r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6228039" y="1382255"/>
            <a:ext cx="1" cy="3637767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754820" y="1406327"/>
            <a:ext cx="1" cy="2486661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754821" y="3415830"/>
            <a:ext cx="47321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93" idx="0"/>
          </p:cNvCxnSpPr>
          <p:nvPr/>
        </p:nvCxnSpPr>
        <p:spPr>
          <a:xfrm flipH="1" flipV="1">
            <a:off x="5991430" y="3415832"/>
            <a:ext cx="895766" cy="358281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6368930" y="3774113"/>
            <a:ext cx="1036532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Lề phải</a:t>
            </a:r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2100080" y="4937591"/>
            <a:ext cx="4127959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3210265" y="4759614"/>
            <a:ext cx="1992318" cy="353443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Chiều rộng</a:t>
            </a:r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5543547" y="2211710"/>
            <a:ext cx="1044677" cy="3316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6588224" y="1528376"/>
            <a:ext cx="1726374" cy="109567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Nội dung văn bản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5240" y="1594080"/>
              <a:ext cx="449280" cy="58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880" y="1584720"/>
                <a:ext cx="468000" cy="6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0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49" grpId="0"/>
      <p:bldP spid="60" grpId="0" animBg="1"/>
      <p:bldP spid="67" grpId="0" animBg="1"/>
      <p:bldP spid="68" grpId="0" animBg="1"/>
      <p:bldP spid="71" grpId="0" animBg="1"/>
      <p:bldP spid="86" grpId="0" animBg="1"/>
      <p:bldP spid="9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6B1D1"/>
      </a:accent1>
      <a:accent2>
        <a:srgbClr val="A0C358"/>
      </a:accent2>
      <a:accent3>
        <a:srgbClr val="F3C04A"/>
      </a:accent3>
      <a:accent4>
        <a:srgbClr val="F26D9A"/>
      </a:accent4>
      <a:accent5>
        <a:srgbClr val="57687C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885</Words>
  <Application>Microsoft Office PowerPoint</Application>
  <PresentationFormat>On-screen Show (16:9)</PresentationFormat>
  <Paragraphs>136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Cover and End Slide Master</vt:lpstr>
      <vt:lpstr>Contents Slide Master</vt:lpstr>
      <vt:lpstr>Section Break Slide Master</vt:lpstr>
      <vt:lpstr>CHÀO MỪNG CÁC EM ĐẾN VỚI BÀI HỌC HÔM NAY!</vt:lpstr>
      <vt:lpstr>Khởi động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2. Tìm hiểu về định dạng trang </vt:lpstr>
      <vt:lpstr>PowerPoint Presentation</vt:lpstr>
      <vt:lpstr>2. Tìm hiểu về định dạng trang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Googlesliesppt.com;allppt.com</dc:creator>
  <cp:lastModifiedBy>PC</cp:lastModifiedBy>
  <cp:revision>100</cp:revision>
  <dcterms:created xsi:type="dcterms:W3CDTF">2016-11-15T01:04:21Z</dcterms:created>
  <dcterms:modified xsi:type="dcterms:W3CDTF">2022-03-04T07:15:32Z</dcterms:modified>
</cp:coreProperties>
</file>